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3.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 id="275" r:id="rId18"/>
    <p:sldId id="276" r:id="rId19"/>
    <p:sldId id="277" r:id="rId20"/>
    <p:sldId id="278" r:id="rId21"/>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1" autoAdjust="0"/>
    <p:restoredTop sz="94660"/>
  </p:normalViewPr>
  <p:slideViewPr>
    <p:cSldViewPr>
      <p:cViewPr varScale="1">
        <p:scale>
          <a:sx n="63" d="100"/>
          <a:sy n="63" d="100"/>
        </p:scale>
        <p:origin x="106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Spedding" userId="f61a5391-afa3-4604-a8b7-06cac8c7cae1" providerId="ADAL" clId="{A5F72525-8A31-4BB4-A64B-70ABB2364C0C}"/>
    <pc:docChg chg="modSld">
      <pc:chgData name="Allison Spedding" userId="f61a5391-afa3-4604-a8b7-06cac8c7cae1" providerId="ADAL" clId="{A5F72525-8A31-4BB4-A64B-70ABB2364C0C}" dt="2023-10-24T15:26:15.733" v="7" actId="20577"/>
      <pc:docMkLst>
        <pc:docMk/>
      </pc:docMkLst>
      <pc:sldChg chg="modSp mod">
        <pc:chgData name="Allison Spedding" userId="f61a5391-afa3-4604-a8b7-06cac8c7cae1" providerId="ADAL" clId="{A5F72525-8A31-4BB4-A64B-70ABB2364C0C}" dt="2023-10-24T15:26:15.733" v="7" actId="20577"/>
        <pc:sldMkLst>
          <pc:docMk/>
          <pc:sldMk cId="3905815925" sldId="274"/>
        </pc:sldMkLst>
        <pc:spChg chg="mod">
          <ac:chgData name="Allison Spedding" userId="f61a5391-afa3-4604-a8b7-06cac8c7cae1" providerId="ADAL" clId="{A5F72525-8A31-4BB4-A64B-70ABB2364C0C}" dt="2023-10-24T15:26:15.733" v="7" actId="20577"/>
          <ac:spMkLst>
            <pc:docMk/>
            <pc:sldMk cId="3905815925" sldId="274"/>
            <ac:spMk id="7" creationId="{87DC48C3-99CA-F248-A220-2B5728194B0B}"/>
          </ac:spMkLst>
        </pc:spChg>
      </pc:sldChg>
    </pc:docChg>
  </pc:docChgLst>
  <pc:docChgLst>
    <pc:chgData name="Allison Spedding" userId="f61a5391-afa3-4604-a8b7-06cac8c7cae1" providerId="ADAL" clId="{6768B2D0-88B6-4214-B192-545EF14B29AC}"/>
    <pc:docChg chg="custSel delSld modSld">
      <pc:chgData name="Allison Spedding" userId="f61a5391-afa3-4604-a8b7-06cac8c7cae1" providerId="ADAL" clId="{6768B2D0-88B6-4214-B192-545EF14B29AC}" dt="2023-09-06T21:17:33.561" v="1751" actId="478"/>
      <pc:docMkLst>
        <pc:docMk/>
      </pc:docMkLst>
      <pc:sldChg chg="modSp mod">
        <pc:chgData name="Allison Spedding" userId="f61a5391-afa3-4604-a8b7-06cac8c7cae1" providerId="ADAL" clId="{6768B2D0-88B6-4214-B192-545EF14B29AC}" dt="2023-09-06T20:56:15.735" v="194" actId="122"/>
        <pc:sldMkLst>
          <pc:docMk/>
          <pc:sldMk cId="0" sldId="260"/>
        </pc:sldMkLst>
        <pc:spChg chg="mod">
          <ac:chgData name="Allison Spedding" userId="f61a5391-afa3-4604-a8b7-06cac8c7cae1" providerId="ADAL" clId="{6768B2D0-88B6-4214-B192-545EF14B29AC}" dt="2023-09-06T20:56:15.735" v="194" actId="122"/>
          <ac:spMkLst>
            <pc:docMk/>
            <pc:sldMk cId="0" sldId="260"/>
            <ac:spMk id="6" creationId="{5B762599-FA46-1B62-EBF8-E5A2FE98BC0E}"/>
          </ac:spMkLst>
        </pc:spChg>
      </pc:sldChg>
      <pc:sldChg chg="modSp mod">
        <pc:chgData name="Allison Spedding" userId="f61a5391-afa3-4604-a8b7-06cac8c7cae1" providerId="ADAL" clId="{6768B2D0-88B6-4214-B192-545EF14B29AC}" dt="2023-09-06T21:02:03.875" v="554" actId="20577"/>
        <pc:sldMkLst>
          <pc:docMk/>
          <pc:sldMk cId="2079245491" sldId="261"/>
        </pc:sldMkLst>
        <pc:spChg chg="mod">
          <ac:chgData name="Allison Spedding" userId="f61a5391-afa3-4604-a8b7-06cac8c7cae1" providerId="ADAL" clId="{6768B2D0-88B6-4214-B192-545EF14B29AC}" dt="2023-09-06T21:02:03.875" v="554" actId="20577"/>
          <ac:spMkLst>
            <pc:docMk/>
            <pc:sldMk cId="2079245491" sldId="261"/>
            <ac:spMk id="9" creationId="{325331D0-E65A-0238-E5DD-3E8A34601D7D}"/>
          </ac:spMkLst>
        </pc:spChg>
      </pc:sldChg>
      <pc:sldChg chg="modSp mod">
        <pc:chgData name="Allison Spedding" userId="f61a5391-afa3-4604-a8b7-06cac8c7cae1" providerId="ADAL" clId="{6768B2D0-88B6-4214-B192-545EF14B29AC}" dt="2023-09-06T21:05:48.359" v="851" actId="20577"/>
        <pc:sldMkLst>
          <pc:docMk/>
          <pc:sldMk cId="103658402" sldId="262"/>
        </pc:sldMkLst>
        <pc:spChg chg="mod">
          <ac:chgData name="Allison Spedding" userId="f61a5391-afa3-4604-a8b7-06cac8c7cae1" providerId="ADAL" clId="{6768B2D0-88B6-4214-B192-545EF14B29AC}" dt="2023-09-06T21:04:04.573" v="593" actId="20577"/>
          <ac:spMkLst>
            <pc:docMk/>
            <pc:sldMk cId="103658402" sldId="262"/>
            <ac:spMk id="3" creationId="{EE63069C-5ADB-01F2-B7BA-52282D61D9DC}"/>
          </ac:spMkLst>
        </pc:spChg>
        <pc:spChg chg="mod">
          <ac:chgData name="Allison Spedding" userId="f61a5391-afa3-4604-a8b7-06cac8c7cae1" providerId="ADAL" clId="{6768B2D0-88B6-4214-B192-545EF14B29AC}" dt="2023-09-06T21:05:48.359" v="851" actId="20577"/>
          <ac:spMkLst>
            <pc:docMk/>
            <pc:sldMk cId="103658402" sldId="262"/>
            <ac:spMk id="4" creationId="{C95E5F84-8B7E-DC4B-FE55-34A488DA3446}"/>
          </ac:spMkLst>
        </pc:spChg>
      </pc:sldChg>
      <pc:sldChg chg="modSp mod">
        <pc:chgData name="Allison Spedding" userId="f61a5391-afa3-4604-a8b7-06cac8c7cae1" providerId="ADAL" clId="{6768B2D0-88B6-4214-B192-545EF14B29AC}" dt="2023-09-06T21:08:48.437" v="873" actId="20577"/>
        <pc:sldMkLst>
          <pc:docMk/>
          <pc:sldMk cId="1764434267" sldId="263"/>
        </pc:sldMkLst>
        <pc:spChg chg="mod">
          <ac:chgData name="Allison Spedding" userId="f61a5391-afa3-4604-a8b7-06cac8c7cae1" providerId="ADAL" clId="{6768B2D0-88B6-4214-B192-545EF14B29AC}" dt="2023-09-06T21:08:48.437" v="873" actId="20577"/>
          <ac:spMkLst>
            <pc:docMk/>
            <pc:sldMk cId="1764434267" sldId="263"/>
            <ac:spMk id="4" creationId="{622F95F8-6280-9097-26C7-8C86A8762F5C}"/>
          </ac:spMkLst>
        </pc:spChg>
      </pc:sldChg>
      <pc:sldChg chg="addSp delSp modSp mod">
        <pc:chgData name="Allison Spedding" userId="f61a5391-afa3-4604-a8b7-06cac8c7cae1" providerId="ADAL" clId="{6768B2D0-88B6-4214-B192-545EF14B29AC}" dt="2023-09-06T21:12:36.208" v="1177" actId="1076"/>
        <pc:sldMkLst>
          <pc:docMk/>
          <pc:sldMk cId="1331283319" sldId="269"/>
        </pc:sldMkLst>
        <pc:spChg chg="add mod">
          <ac:chgData name="Allison Spedding" userId="f61a5391-afa3-4604-a8b7-06cac8c7cae1" providerId="ADAL" clId="{6768B2D0-88B6-4214-B192-545EF14B29AC}" dt="2023-09-06T21:12:36.208" v="1177" actId="1076"/>
          <ac:spMkLst>
            <pc:docMk/>
            <pc:sldMk cId="1331283319" sldId="269"/>
            <ac:spMk id="6" creationId="{BDD02725-F45D-CC28-F735-0715592CAF54}"/>
          </ac:spMkLst>
        </pc:spChg>
        <pc:picChg chg="mod">
          <ac:chgData name="Allison Spedding" userId="f61a5391-afa3-4604-a8b7-06cac8c7cae1" providerId="ADAL" clId="{6768B2D0-88B6-4214-B192-545EF14B29AC}" dt="2023-09-06T21:09:49.299" v="881" actId="1076"/>
          <ac:picMkLst>
            <pc:docMk/>
            <pc:sldMk cId="1331283319" sldId="269"/>
            <ac:picMk id="2" creationId="{00000000-0000-0000-0000-000000000000}"/>
          </ac:picMkLst>
        </pc:picChg>
        <pc:picChg chg="del mod">
          <ac:chgData name="Allison Spedding" userId="f61a5391-afa3-4604-a8b7-06cac8c7cae1" providerId="ADAL" clId="{6768B2D0-88B6-4214-B192-545EF14B29AC}" dt="2023-09-06T21:09:34.583" v="877" actId="478"/>
          <ac:picMkLst>
            <pc:docMk/>
            <pc:sldMk cId="1331283319" sldId="269"/>
            <ac:picMk id="8" creationId="{D42B6E67-3E4A-A9B7-3A16-17155B82CB68}"/>
          </ac:picMkLst>
        </pc:picChg>
      </pc:sldChg>
      <pc:sldChg chg="del">
        <pc:chgData name="Allison Spedding" userId="f61a5391-afa3-4604-a8b7-06cac8c7cae1" providerId="ADAL" clId="{6768B2D0-88B6-4214-B192-545EF14B29AC}" dt="2023-09-06T21:12:52.880" v="1178" actId="2696"/>
        <pc:sldMkLst>
          <pc:docMk/>
          <pc:sldMk cId="3643329222" sldId="270"/>
        </pc:sldMkLst>
      </pc:sldChg>
      <pc:sldChg chg="del">
        <pc:chgData name="Allison Spedding" userId="f61a5391-afa3-4604-a8b7-06cac8c7cae1" providerId="ADAL" clId="{6768B2D0-88B6-4214-B192-545EF14B29AC}" dt="2023-09-06T21:13:03.002" v="1179" actId="2696"/>
        <pc:sldMkLst>
          <pc:docMk/>
          <pc:sldMk cId="2419770481" sldId="271"/>
        </pc:sldMkLst>
      </pc:sldChg>
      <pc:sldChg chg="del">
        <pc:chgData name="Allison Spedding" userId="f61a5391-afa3-4604-a8b7-06cac8c7cae1" providerId="ADAL" clId="{6768B2D0-88B6-4214-B192-545EF14B29AC}" dt="2023-09-06T21:13:08.056" v="1180" actId="2696"/>
        <pc:sldMkLst>
          <pc:docMk/>
          <pc:sldMk cId="1039224824" sldId="272"/>
        </pc:sldMkLst>
      </pc:sldChg>
      <pc:sldChg chg="modSp mod">
        <pc:chgData name="Allison Spedding" userId="f61a5391-afa3-4604-a8b7-06cac8c7cae1" providerId="ADAL" clId="{6768B2D0-88B6-4214-B192-545EF14B29AC}" dt="2023-09-06T21:14:55.030" v="1479" actId="313"/>
        <pc:sldMkLst>
          <pc:docMk/>
          <pc:sldMk cId="3579412811" sldId="273"/>
        </pc:sldMkLst>
        <pc:spChg chg="mod">
          <ac:chgData name="Allison Spedding" userId="f61a5391-afa3-4604-a8b7-06cac8c7cae1" providerId="ADAL" clId="{6768B2D0-88B6-4214-B192-545EF14B29AC}" dt="2023-09-06T21:14:55.030" v="1479" actId="313"/>
          <ac:spMkLst>
            <pc:docMk/>
            <pc:sldMk cId="3579412811" sldId="273"/>
            <ac:spMk id="8" creationId="{A111A178-4A4F-DA08-C5D5-30373E068B57}"/>
          </ac:spMkLst>
        </pc:spChg>
      </pc:sldChg>
      <pc:sldChg chg="modSp mod">
        <pc:chgData name="Allison Spedding" userId="f61a5391-afa3-4604-a8b7-06cac8c7cae1" providerId="ADAL" clId="{6768B2D0-88B6-4214-B192-545EF14B29AC}" dt="2023-09-06T21:15:52.140" v="1499" actId="207"/>
        <pc:sldMkLst>
          <pc:docMk/>
          <pc:sldMk cId="3905815925" sldId="274"/>
        </pc:sldMkLst>
        <pc:spChg chg="mod">
          <ac:chgData name="Allison Spedding" userId="f61a5391-afa3-4604-a8b7-06cac8c7cae1" providerId="ADAL" clId="{6768B2D0-88B6-4214-B192-545EF14B29AC}" dt="2023-09-06T21:15:52.140" v="1499" actId="207"/>
          <ac:spMkLst>
            <pc:docMk/>
            <pc:sldMk cId="3905815925" sldId="274"/>
            <ac:spMk id="7" creationId="{87DC48C3-99CA-F248-A220-2B5728194B0B}"/>
          </ac:spMkLst>
        </pc:spChg>
      </pc:sldChg>
      <pc:sldChg chg="modSp mod">
        <pc:chgData name="Allison Spedding" userId="f61a5391-afa3-4604-a8b7-06cac8c7cae1" providerId="ADAL" clId="{6768B2D0-88B6-4214-B192-545EF14B29AC}" dt="2023-09-06T21:16:40.201" v="1617" actId="20577"/>
        <pc:sldMkLst>
          <pc:docMk/>
          <pc:sldMk cId="948809052" sldId="276"/>
        </pc:sldMkLst>
        <pc:spChg chg="mod">
          <ac:chgData name="Allison Spedding" userId="f61a5391-afa3-4604-a8b7-06cac8c7cae1" providerId="ADAL" clId="{6768B2D0-88B6-4214-B192-545EF14B29AC}" dt="2023-09-06T21:16:40.201" v="1617" actId="20577"/>
          <ac:spMkLst>
            <pc:docMk/>
            <pc:sldMk cId="948809052" sldId="276"/>
            <ac:spMk id="8" creationId="{59F057A0-310D-53FA-A079-46798E82ACA4}"/>
          </ac:spMkLst>
        </pc:spChg>
      </pc:sldChg>
      <pc:sldChg chg="delSp modSp mod">
        <pc:chgData name="Allison Spedding" userId="f61a5391-afa3-4604-a8b7-06cac8c7cae1" providerId="ADAL" clId="{6768B2D0-88B6-4214-B192-545EF14B29AC}" dt="2023-09-06T21:17:33.561" v="1751" actId="478"/>
        <pc:sldMkLst>
          <pc:docMk/>
          <pc:sldMk cId="194319464" sldId="277"/>
        </pc:sldMkLst>
        <pc:spChg chg="del mod">
          <ac:chgData name="Allison Spedding" userId="f61a5391-afa3-4604-a8b7-06cac8c7cae1" providerId="ADAL" clId="{6768B2D0-88B6-4214-B192-545EF14B29AC}" dt="2023-09-06T21:17:33.561" v="1751" actId="478"/>
          <ac:spMkLst>
            <pc:docMk/>
            <pc:sldMk cId="194319464" sldId="277"/>
            <ac:spMk id="9" creationId="{DEF3229A-DB03-1FCA-95DF-C51E65D521A6}"/>
          </ac:spMkLst>
        </pc:spChg>
        <pc:graphicFrameChg chg="modGraphic">
          <ac:chgData name="Allison Spedding" userId="f61a5391-afa3-4604-a8b7-06cac8c7cae1" providerId="ADAL" clId="{6768B2D0-88B6-4214-B192-545EF14B29AC}" dt="2023-09-06T21:17:26.117" v="1749" actId="20577"/>
          <ac:graphicFrameMkLst>
            <pc:docMk/>
            <pc:sldMk cId="194319464" sldId="277"/>
            <ac:graphicFrameMk id="8" creationId="{F8C82929-3625-0C7C-ECAB-2CB3DDE3D56D}"/>
          </ac:graphicFrameMkLst>
        </pc:graphicFrameChg>
      </pc:sldChg>
    </pc:docChg>
  </pc:docChgLst>
  <pc:docChgLst>
    <pc:chgData name="Mayra Ramos Del Rio" userId="bd155db5-aa3e-4df8-a6d6-49a852e1aa63" providerId="ADAL" clId="{8A914211-E9AC-453C-B1FA-AEB3CDBC9B72}"/>
    <pc:docChg chg="modSld">
      <pc:chgData name="Mayra Ramos Del Rio" userId="bd155db5-aa3e-4df8-a6d6-49a852e1aa63" providerId="ADAL" clId="{8A914211-E9AC-453C-B1FA-AEB3CDBC9B72}" dt="2023-10-25T13:07:35.525" v="0"/>
      <pc:docMkLst>
        <pc:docMk/>
      </pc:docMkLst>
      <pc:sldChg chg="modSp mod">
        <pc:chgData name="Mayra Ramos Del Rio" userId="bd155db5-aa3e-4df8-a6d6-49a852e1aa63" providerId="ADAL" clId="{8A914211-E9AC-453C-B1FA-AEB3CDBC9B72}" dt="2023-10-25T13:07:35.525" v="0"/>
        <pc:sldMkLst>
          <pc:docMk/>
          <pc:sldMk cId="1764434267" sldId="263"/>
        </pc:sldMkLst>
        <pc:spChg chg="mod">
          <ac:chgData name="Mayra Ramos Del Rio" userId="bd155db5-aa3e-4df8-a6d6-49a852e1aa63" providerId="ADAL" clId="{8A914211-E9AC-453C-B1FA-AEB3CDBC9B72}" dt="2023-10-25T13:07:35.525" v="0"/>
          <ac:spMkLst>
            <pc:docMk/>
            <pc:sldMk cId="1764434267" sldId="263"/>
            <ac:spMk id="4" creationId="{622F95F8-6280-9097-26C7-8C86A8762F5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0080" y="310896"/>
            <a:ext cx="1152144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3.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hyperlink" Target="http://www.fldoe.org/edcert/public.asp"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www.osceolaschools.net/specialprograms"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hyperlink" Target="https://www.floridacims.org/districts/osceol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399"/>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pic>
        <p:nvPicPr>
          <p:cNvPr id="5" name="Picture 4">
            <a:extLst>
              <a:ext uri="{FF2B5EF4-FFF2-40B4-BE49-F238E27FC236}">
                <a16:creationId xmlns:a16="http://schemas.microsoft.com/office/drawing/2014/main" id="{3B031609-0FD4-50DD-EBA7-2258FDEF5A58}"/>
              </a:ext>
            </a:extLst>
          </p:cNvPr>
          <p:cNvPicPr>
            <a:picLocks noChangeAspect="1"/>
          </p:cNvPicPr>
          <p:nvPr/>
        </p:nvPicPr>
        <p:blipFill>
          <a:blip r:embed="rId5"/>
          <a:stretch>
            <a:fillRect/>
          </a:stretch>
        </p:blipFill>
        <p:spPr>
          <a:xfrm>
            <a:off x="1925947" y="762000"/>
            <a:ext cx="8949704" cy="2017951"/>
          </a:xfrm>
          <a:prstGeom prst="rect">
            <a:avLst/>
          </a:prstGeom>
        </p:spPr>
      </p:pic>
      <p:sp>
        <p:nvSpPr>
          <p:cNvPr id="7" name="Rectangle 6">
            <a:extLst>
              <a:ext uri="{FF2B5EF4-FFF2-40B4-BE49-F238E27FC236}">
                <a16:creationId xmlns:a16="http://schemas.microsoft.com/office/drawing/2014/main" id="{A142D8AD-F0A9-96B2-7910-38B5880F6DBB}"/>
              </a:ext>
            </a:extLst>
          </p:cNvPr>
          <p:cNvSpPr/>
          <p:nvPr/>
        </p:nvSpPr>
        <p:spPr>
          <a:xfrm>
            <a:off x="3831111" y="3675251"/>
            <a:ext cx="5139372" cy="830997"/>
          </a:xfrm>
          <a:prstGeom prst="rect">
            <a:avLst/>
          </a:prstGeom>
        </p:spPr>
        <p:txBody>
          <a:bodyPr wrap="square">
            <a:spAutoFit/>
          </a:bodyPr>
          <a:lstStyle/>
          <a:p>
            <a:pPr algn="ctr"/>
            <a:r>
              <a:rPr lang="en-US" dirty="0"/>
              <a:t> </a:t>
            </a:r>
            <a:r>
              <a:rPr lang="en-US" sz="2400" b="1" dirty="0"/>
              <a:t>We are </a:t>
            </a:r>
            <a:r>
              <a:rPr lang="en-US" sz="2400" b="1" dirty="0">
                <a:solidFill>
                  <a:schemeClr val="tx1"/>
                </a:solidFill>
              </a:rPr>
              <a:t>C</a:t>
            </a:r>
            <a:r>
              <a:rPr lang="en-US" sz="2400" b="1" dirty="0">
                <a:solidFill>
                  <a:srgbClr val="FF0000"/>
                </a:solidFill>
              </a:rPr>
              <a:t> </a:t>
            </a:r>
            <a:r>
              <a:rPr lang="en-US" sz="2400" b="1" dirty="0"/>
              <a:t>School</a:t>
            </a:r>
          </a:p>
          <a:p>
            <a:pPr algn="ctr"/>
            <a:endParaRPr lang="en-US" sz="2400" b="1" i="1" dirty="0">
              <a:solidFill>
                <a:schemeClr val="bg1">
                  <a:lumMod val="65000"/>
                </a:schemeClr>
              </a:solidFill>
            </a:endParaRPr>
          </a:p>
        </p:txBody>
      </p:sp>
      <p:sp>
        <p:nvSpPr>
          <p:cNvPr id="9" name="TextBox 8">
            <a:extLst>
              <a:ext uri="{FF2B5EF4-FFF2-40B4-BE49-F238E27FC236}">
                <a16:creationId xmlns:a16="http://schemas.microsoft.com/office/drawing/2014/main" id="{6E9C9379-8D7B-10C1-F9BF-50A6CDA0DD62}"/>
              </a:ext>
            </a:extLst>
          </p:cNvPr>
          <p:cNvSpPr txBox="1"/>
          <p:nvPr/>
        </p:nvSpPr>
        <p:spPr>
          <a:xfrm>
            <a:off x="3048000" y="2751013"/>
            <a:ext cx="7010400" cy="584775"/>
          </a:xfrm>
          <a:prstGeom prst="rect">
            <a:avLst/>
          </a:prstGeom>
          <a:noFill/>
        </p:spPr>
        <p:txBody>
          <a:bodyPr wrap="square">
            <a:spAutoFit/>
          </a:bodyPr>
          <a:lstStyle/>
          <a:p>
            <a:pPr algn="ctr"/>
            <a:r>
              <a:rPr lang="en-US" sz="3200" b="1" dirty="0"/>
              <a:t>MATER ACADEMY OF ST. CLOUD</a:t>
            </a:r>
            <a:endParaRPr lang="en-US" sz="3200" dirty="0"/>
          </a:p>
        </p:txBody>
      </p:sp>
      <p:pic>
        <p:nvPicPr>
          <p:cNvPr id="10" name="Picture 9">
            <a:extLst>
              <a:ext uri="{FF2B5EF4-FFF2-40B4-BE49-F238E27FC236}">
                <a16:creationId xmlns:a16="http://schemas.microsoft.com/office/drawing/2014/main" id="{B584DCD2-D000-6E6A-77C1-7EFA63FF234E}"/>
              </a:ext>
            </a:extLst>
          </p:cNvPr>
          <p:cNvPicPr>
            <a:picLocks noChangeAspect="1"/>
          </p:cNvPicPr>
          <p:nvPr/>
        </p:nvPicPr>
        <p:blipFill>
          <a:blip r:embed="rId6"/>
          <a:stretch>
            <a:fillRect/>
          </a:stretch>
        </p:blipFill>
        <p:spPr>
          <a:xfrm>
            <a:off x="5286372" y="4450097"/>
            <a:ext cx="2228850" cy="1752600"/>
          </a:xfrm>
          <a:prstGeom prst="rect">
            <a:avLst/>
          </a:prstGeom>
        </p:spPr>
      </p:pic>
      <p:pic>
        <p:nvPicPr>
          <p:cNvPr id="11" name="Picture 10">
            <a:extLst>
              <a:ext uri="{FF2B5EF4-FFF2-40B4-BE49-F238E27FC236}">
                <a16:creationId xmlns:a16="http://schemas.microsoft.com/office/drawing/2014/main" id="{E40A7111-6D92-5E86-3C79-A9C6684F08AE}"/>
              </a:ext>
            </a:extLst>
          </p:cNvPr>
          <p:cNvPicPr>
            <a:picLocks noChangeAspect="1"/>
          </p:cNvPicPr>
          <p:nvPr/>
        </p:nvPicPr>
        <p:blipFill>
          <a:blip r:embed="rId7"/>
          <a:stretch>
            <a:fillRect/>
          </a:stretch>
        </p:blipFill>
        <p:spPr>
          <a:xfrm>
            <a:off x="3992817" y="6388246"/>
            <a:ext cx="4815959" cy="10683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2846" cy="1282846"/>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464446"/>
            <a:ext cx="1964418" cy="1219200"/>
          </a:xfrm>
          <a:prstGeom prst="rect">
            <a:avLst/>
          </a:prstGeom>
        </p:spPr>
      </p:pic>
      <p:sp>
        <p:nvSpPr>
          <p:cNvPr id="7" name="Rectangle 6">
            <a:extLst>
              <a:ext uri="{FF2B5EF4-FFF2-40B4-BE49-F238E27FC236}">
                <a16:creationId xmlns:a16="http://schemas.microsoft.com/office/drawing/2014/main" id="{D1302968-93B9-111E-69F7-4EA089612DDA}"/>
              </a:ext>
            </a:extLst>
          </p:cNvPr>
          <p:cNvSpPr/>
          <p:nvPr/>
        </p:nvSpPr>
        <p:spPr>
          <a:xfrm>
            <a:off x="1066800" y="1981200"/>
            <a:ext cx="9723119" cy="2653034"/>
          </a:xfrm>
          <a:prstGeom prst="rect">
            <a:avLst/>
          </a:prstGeom>
        </p:spPr>
        <p:txBody>
          <a:bodyPr wrap="square">
            <a:spAutoFit/>
          </a:bodyPr>
          <a:lstStyle/>
          <a:p>
            <a:pPr lvl="0">
              <a:lnSpc>
                <a:spcPct val="120000"/>
              </a:lnSpc>
              <a:buFont typeface="Wingdings" panose="05000000000000000000" pitchFamily="2" charset="2"/>
              <a:buChar char="Ø"/>
            </a:pPr>
            <a:r>
              <a:rPr lang="en-US" sz="2000" dirty="0">
                <a:solidFill>
                  <a:schemeClr val="accent1">
                    <a:lumMod val="50000"/>
                  </a:schemeClr>
                </a:solidFill>
              </a:rPr>
              <a:t>To use funds for Parent Involvement, schools must meet the following criteria:</a:t>
            </a:r>
          </a:p>
          <a:p>
            <a:pPr lvl="0">
              <a:lnSpc>
                <a:spcPct val="120000"/>
              </a:lnSpc>
            </a:pPr>
            <a:r>
              <a:rPr lang="en-US" sz="2000" dirty="0">
                <a:solidFill>
                  <a:schemeClr val="accent1">
                    <a:lumMod val="50000"/>
                  </a:schemeClr>
                </a:solidFill>
              </a:rPr>
              <a:t>	1. Educate the parents on Title I</a:t>
            </a:r>
          </a:p>
          <a:p>
            <a:pPr lvl="0">
              <a:lnSpc>
                <a:spcPct val="120000"/>
              </a:lnSpc>
            </a:pPr>
            <a:r>
              <a:rPr lang="en-US" sz="2000" dirty="0">
                <a:solidFill>
                  <a:schemeClr val="accent1">
                    <a:lumMod val="50000"/>
                  </a:schemeClr>
                </a:solidFill>
              </a:rPr>
              <a:t>	2. Ensure funds are aligned towards academic achievement</a:t>
            </a:r>
          </a:p>
          <a:p>
            <a:pPr lvl="0">
              <a:lnSpc>
                <a:spcPct val="120000"/>
              </a:lnSpc>
            </a:pPr>
            <a:r>
              <a:rPr lang="en-US" sz="2000" dirty="0">
                <a:solidFill>
                  <a:schemeClr val="accent1">
                    <a:lumMod val="50000"/>
                  </a:schemeClr>
                </a:solidFill>
              </a:rPr>
              <a:t>	 (Language Arts, Math or Science)</a:t>
            </a:r>
          </a:p>
          <a:p>
            <a:pPr lvl="0">
              <a:lnSpc>
                <a:spcPct val="120000"/>
              </a:lnSpc>
            </a:pPr>
            <a:r>
              <a:rPr lang="en-US" sz="2000" dirty="0">
                <a:solidFill>
                  <a:schemeClr val="accent1">
                    <a:lumMod val="50000"/>
                  </a:schemeClr>
                </a:solidFill>
              </a:rPr>
              <a:t>	3. Have educational interaction between the parent and student</a:t>
            </a:r>
          </a:p>
          <a:p>
            <a:pPr lvl="0">
              <a:lnSpc>
                <a:spcPct val="120000"/>
              </a:lnSpc>
              <a:buFont typeface="Wingdings" panose="05000000000000000000" pitchFamily="2" charset="2"/>
              <a:buChar char="Ø"/>
            </a:pPr>
            <a:r>
              <a:rPr lang="en-US" sz="2000" dirty="0">
                <a:solidFill>
                  <a:schemeClr val="accent1">
                    <a:lumMod val="50000"/>
                  </a:schemeClr>
                </a:solidFill>
              </a:rPr>
              <a:t>Please provide suggestions on utilizing Title I Parent and Family Engagement funds at our school.</a:t>
            </a:r>
          </a:p>
        </p:txBody>
      </p:sp>
      <p:sp>
        <p:nvSpPr>
          <p:cNvPr id="8" name="Rectangle 7">
            <a:extLst>
              <a:ext uri="{FF2B5EF4-FFF2-40B4-BE49-F238E27FC236}">
                <a16:creationId xmlns:a16="http://schemas.microsoft.com/office/drawing/2014/main" id="{18E8B0E1-BE46-065A-1272-BBDF368562A6}"/>
              </a:ext>
            </a:extLst>
          </p:cNvPr>
          <p:cNvSpPr/>
          <p:nvPr/>
        </p:nvSpPr>
        <p:spPr>
          <a:xfrm>
            <a:off x="519031" y="744150"/>
            <a:ext cx="9915505" cy="584775"/>
          </a:xfrm>
          <a:prstGeom prst="rect">
            <a:avLst/>
          </a:prstGeom>
        </p:spPr>
        <p:txBody>
          <a:bodyPr wrap="square">
            <a:spAutoFit/>
          </a:bodyPr>
          <a:lstStyle/>
          <a:p>
            <a:pPr lvl="0"/>
            <a:r>
              <a:rPr lang="en-US" sz="3200" dirty="0">
                <a:solidFill>
                  <a:schemeClr val="accent1">
                    <a:lumMod val="50000"/>
                  </a:schemeClr>
                </a:solidFill>
              </a:rPr>
              <a:t>Input on spending Title I Parent Involvement Funds</a:t>
            </a:r>
          </a:p>
        </p:txBody>
      </p:sp>
      <p:pic>
        <p:nvPicPr>
          <p:cNvPr id="9" name="Picture 8">
            <a:extLst>
              <a:ext uri="{FF2B5EF4-FFF2-40B4-BE49-F238E27FC236}">
                <a16:creationId xmlns:a16="http://schemas.microsoft.com/office/drawing/2014/main" id="{43592A8C-5B60-447D-7339-44050A9ED89E}"/>
              </a:ext>
            </a:extLst>
          </p:cNvPr>
          <p:cNvPicPr>
            <a:picLocks noChangeAspect="1"/>
          </p:cNvPicPr>
          <p:nvPr/>
        </p:nvPicPr>
        <p:blipFill>
          <a:blip r:embed="rId5"/>
          <a:stretch>
            <a:fillRect/>
          </a:stretch>
        </p:blipFill>
        <p:spPr>
          <a:xfrm>
            <a:off x="3405059" y="6705600"/>
            <a:ext cx="2414225" cy="890093"/>
          </a:xfrm>
          <a:prstGeom prst="rect">
            <a:avLst/>
          </a:prstGeom>
        </p:spPr>
      </p:pic>
    </p:spTree>
    <p:extLst>
      <p:ext uri="{BB962C8B-B14F-4D97-AF65-F5344CB8AC3E}">
        <p14:creationId xmlns:p14="http://schemas.microsoft.com/office/powerpoint/2010/main" val="386549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sp>
        <p:nvSpPr>
          <p:cNvPr id="5" name="Rectangle 4">
            <a:extLst>
              <a:ext uri="{FF2B5EF4-FFF2-40B4-BE49-F238E27FC236}">
                <a16:creationId xmlns:a16="http://schemas.microsoft.com/office/drawing/2014/main" id="{3737AB47-7E8C-B53E-182C-6A3ED30F91B7}"/>
              </a:ext>
            </a:extLst>
          </p:cNvPr>
          <p:cNvSpPr/>
          <p:nvPr/>
        </p:nvSpPr>
        <p:spPr>
          <a:xfrm>
            <a:off x="2133600" y="433456"/>
            <a:ext cx="9719262" cy="1138773"/>
          </a:xfrm>
          <a:prstGeom prst="rect">
            <a:avLst/>
          </a:prstGeom>
        </p:spPr>
        <p:txBody>
          <a:bodyPr wrap="square">
            <a:spAutoFit/>
          </a:bodyPr>
          <a:lstStyle/>
          <a:p>
            <a:pPr algn="ctr"/>
            <a:r>
              <a:rPr lang="en-US" sz="3400" dirty="0">
                <a:solidFill>
                  <a:schemeClr val="accent1">
                    <a:lumMod val="50000"/>
                  </a:schemeClr>
                </a:solidFill>
              </a:rPr>
              <a:t>How is the evaluation of the </a:t>
            </a:r>
          </a:p>
          <a:p>
            <a:pPr algn="ctr"/>
            <a:r>
              <a:rPr lang="en-US" sz="3400" dirty="0">
                <a:solidFill>
                  <a:schemeClr val="accent1">
                    <a:lumMod val="50000"/>
                  </a:schemeClr>
                </a:solidFill>
              </a:rPr>
              <a:t>Parent and Family Engagement Plan conducted?</a:t>
            </a:r>
          </a:p>
        </p:txBody>
      </p:sp>
      <p:sp>
        <p:nvSpPr>
          <p:cNvPr id="6" name="Rectangle 5">
            <a:extLst>
              <a:ext uri="{FF2B5EF4-FFF2-40B4-BE49-F238E27FC236}">
                <a16:creationId xmlns:a16="http://schemas.microsoft.com/office/drawing/2014/main" id="{EBE4D449-0A0F-B79E-5E42-5D497BA823B6}"/>
              </a:ext>
            </a:extLst>
          </p:cNvPr>
          <p:cNvSpPr/>
          <p:nvPr/>
        </p:nvSpPr>
        <p:spPr>
          <a:xfrm>
            <a:off x="2590800" y="1773344"/>
            <a:ext cx="7992072" cy="3761030"/>
          </a:xfrm>
          <a:prstGeom prst="rect">
            <a:avLst/>
          </a:prstGeom>
        </p:spPr>
        <p:txBody>
          <a:bodyPr wrap="square">
            <a:spAutoFit/>
          </a:bodyPr>
          <a:lstStyle/>
          <a:p>
            <a:pPr marL="342900" lvl="0" indent="-342900">
              <a:lnSpc>
                <a:spcPct val="120000"/>
              </a:lnSpc>
              <a:spcBef>
                <a:spcPts val="0"/>
              </a:spcBef>
              <a:buFont typeface="Wingdings" panose="05000000000000000000" pitchFamily="2" charset="2"/>
              <a:buChar char="§"/>
            </a:pPr>
            <a:r>
              <a:rPr lang="en-US" sz="2000" dirty="0">
                <a:solidFill>
                  <a:schemeClr val="accent1">
                    <a:lumMod val="50000"/>
                  </a:schemeClr>
                </a:solidFill>
              </a:rPr>
              <a:t>Evaluation Requirements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Annual evaluations with Title I parents/guardians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Parent/guardian surveys (required)</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Focus groups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 Advisory Committees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Analyze content and effectiveness of the current plan</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Identify barriers to parental involvement</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Data/Input may include:</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Process and timeline	</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How the evaluation helps create next year’s plan</a:t>
            </a:r>
          </a:p>
        </p:txBody>
      </p:sp>
      <p:pic>
        <p:nvPicPr>
          <p:cNvPr id="7" name="Picture 6">
            <a:extLst>
              <a:ext uri="{FF2B5EF4-FFF2-40B4-BE49-F238E27FC236}">
                <a16:creationId xmlns:a16="http://schemas.microsoft.com/office/drawing/2014/main" id="{0171580B-44D2-B79D-A123-508883A3C76D}"/>
              </a:ext>
            </a:extLst>
          </p:cNvPr>
          <p:cNvPicPr>
            <a:picLocks noChangeAspect="1"/>
          </p:cNvPicPr>
          <p:nvPr/>
        </p:nvPicPr>
        <p:blipFill>
          <a:blip r:embed="rId5"/>
          <a:stretch>
            <a:fillRect/>
          </a:stretch>
        </p:blipFill>
        <p:spPr>
          <a:xfrm>
            <a:off x="3416446" y="6477001"/>
            <a:ext cx="2414225" cy="1002454"/>
          </a:xfrm>
          <a:prstGeom prst="rect">
            <a:avLst/>
          </a:prstGeom>
        </p:spPr>
      </p:pic>
    </p:spTree>
    <p:extLst>
      <p:ext uri="{BB962C8B-B14F-4D97-AF65-F5344CB8AC3E}">
        <p14:creationId xmlns:p14="http://schemas.microsoft.com/office/powerpoint/2010/main" val="136396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637" y="6705600"/>
            <a:ext cx="985508" cy="985508"/>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4191000" y="6705600"/>
            <a:ext cx="1587885" cy="985508"/>
          </a:xfrm>
          <a:prstGeom prst="rect">
            <a:avLst/>
          </a:prstGeom>
        </p:spPr>
      </p:pic>
      <p:sp>
        <p:nvSpPr>
          <p:cNvPr id="7" name="Rectangle 6">
            <a:extLst>
              <a:ext uri="{FF2B5EF4-FFF2-40B4-BE49-F238E27FC236}">
                <a16:creationId xmlns:a16="http://schemas.microsoft.com/office/drawing/2014/main" id="{71319B2E-D8D9-18C5-7813-D368735CD118}"/>
              </a:ext>
            </a:extLst>
          </p:cNvPr>
          <p:cNvSpPr/>
          <p:nvPr/>
        </p:nvSpPr>
        <p:spPr>
          <a:xfrm>
            <a:off x="1600200" y="838200"/>
            <a:ext cx="9319985" cy="1446550"/>
          </a:xfrm>
          <a:prstGeom prst="rect">
            <a:avLst/>
          </a:prstGeom>
        </p:spPr>
        <p:txBody>
          <a:bodyPr wrap="square">
            <a:spAutoFit/>
          </a:bodyPr>
          <a:lstStyle/>
          <a:p>
            <a:pPr algn="ctr"/>
            <a:r>
              <a:rPr lang="en-US" sz="4400" dirty="0">
                <a:solidFill>
                  <a:schemeClr val="accent1">
                    <a:lumMod val="50000"/>
                  </a:schemeClr>
                </a:solidFill>
              </a:rPr>
              <a:t>What is the </a:t>
            </a:r>
          </a:p>
          <a:p>
            <a:pPr algn="ctr"/>
            <a:r>
              <a:rPr lang="en-US" sz="4400" dirty="0">
                <a:solidFill>
                  <a:schemeClr val="accent1">
                    <a:lumMod val="50000"/>
                  </a:schemeClr>
                </a:solidFill>
              </a:rPr>
              <a:t>School-Parent Compact?</a:t>
            </a:r>
          </a:p>
        </p:txBody>
      </p:sp>
      <p:sp>
        <p:nvSpPr>
          <p:cNvPr id="8" name="Rectangle 7">
            <a:extLst>
              <a:ext uri="{FF2B5EF4-FFF2-40B4-BE49-F238E27FC236}">
                <a16:creationId xmlns:a16="http://schemas.microsoft.com/office/drawing/2014/main" id="{BE2D18B1-6350-5E7A-BC45-56A76B5F8323}"/>
              </a:ext>
            </a:extLst>
          </p:cNvPr>
          <p:cNvSpPr/>
          <p:nvPr/>
        </p:nvSpPr>
        <p:spPr>
          <a:xfrm>
            <a:off x="2514600" y="2590800"/>
            <a:ext cx="6843941" cy="2721964"/>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The Compact is a commitment from the school, the parent, and the student to share in the responsibility for improved academic achievement. </a:t>
            </a:r>
          </a:p>
          <a:p>
            <a:pPr>
              <a:lnSpc>
                <a:spcPct val="120000"/>
              </a:lnSpc>
            </a:pPr>
            <a:endParaRPr lang="en-US" sz="20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2400" dirty="0">
                <a:solidFill>
                  <a:schemeClr val="accent1">
                    <a:lumMod val="50000"/>
                  </a:schemeClr>
                </a:solidFill>
              </a:rPr>
              <a:t>Title I parents/guardians have a right to be involved in the development of the School-Parent Compact.</a:t>
            </a:r>
          </a:p>
        </p:txBody>
      </p:sp>
      <p:pic>
        <p:nvPicPr>
          <p:cNvPr id="9" name="Picture 8" descr="A close-up of a document&#10;&#10;Description automatically generated with medium confidence">
            <a:extLst>
              <a:ext uri="{FF2B5EF4-FFF2-40B4-BE49-F238E27FC236}">
                <a16:creationId xmlns:a16="http://schemas.microsoft.com/office/drawing/2014/main" id="{C48DD695-4C2E-705B-CF5B-4D595827D91F}"/>
              </a:ext>
            </a:extLst>
          </p:cNvPr>
          <p:cNvPicPr>
            <a:picLocks noChangeAspect="1"/>
          </p:cNvPicPr>
          <p:nvPr/>
        </p:nvPicPr>
        <p:blipFill rotWithShape="1">
          <a:blip r:embed="rId5">
            <a:extLst>
              <a:ext uri="{28A0092B-C50C-407E-A947-70E740481C1C}">
                <a14:useLocalDpi xmlns:a14="http://schemas.microsoft.com/office/drawing/2010/main" val="0"/>
              </a:ext>
            </a:extLst>
          </a:blip>
          <a:srcRect l="3039" t="2073" r="1773" b="1973"/>
          <a:stretch/>
        </p:blipFill>
        <p:spPr>
          <a:xfrm>
            <a:off x="9307737" y="3276600"/>
            <a:ext cx="3258233" cy="4064766"/>
          </a:xfrm>
          <a:prstGeom prst="rect">
            <a:avLst/>
          </a:prstGeom>
        </p:spPr>
      </p:pic>
      <p:pic>
        <p:nvPicPr>
          <p:cNvPr id="10" name="Picture 9">
            <a:extLst>
              <a:ext uri="{FF2B5EF4-FFF2-40B4-BE49-F238E27FC236}">
                <a16:creationId xmlns:a16="http://schemas.microsoft.com/office/drawing/2014/main" id="{CA82BA5A-CC77-EF09-704F-B9977B7DE2B1}"/>
              </a:ext>
            </a:extLst>
          </p:cNvPr>
          <p:cNvPicPr>
            <a:picLocks noChangeAspect="1"/>
          </p:cNvPicPr>
          <p:nvPr/>
        </p:nvPicPr>
        <p:blipFill>
          <a:blip r:embed="rId6"/>
          <a:stretch>
            <a:fillRect/>
          </a:stretch>
        </p:blipFill>
        <p:spPr>
          <a:xfrm>
            <a:off x="6091390" y="6623584"/>
            <a:ext cx="2414225" cy="985508"/>
          </a:xfrm>
          <a:prstGeom prst="rect">
            <a:avLst/>
          </a:prstGeom>
        </p:spPr>
      </p:pic>
    </p:spTree>
    <p:extLst>
      <p:ext uri="{BB962C8B-B14F-4D97-AF65-F5344CB8AC3E}">
        <p14:creationId xmlns:p14="http://schemas.microsoft.com/office/powerpoint/2010/main" val="333865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3" name="Rectangle 2">
            <a:extLst>
              <a:ext uri="{FF2B5EF4-FFF2-40B4-BE49-F238E27FC236}">
                <a16:creationId xmlns:a16="http://schemas.microsoft.com/office/drawing/2014/main" id="{39A1F38B-2FEC-EA68-BFDE-1DBE0D49CD0B}"/>
              </a:ext>
            </a:extLst>
          </p:cNvPr>
          <p:cNvSpPr/>
          <p:nvPr/>
        </p:nvSpPr>
        <p:spPr>
          <a:xfrm>
            <a:off x="2438400" y="457200"/>
            <a:ext cx="9842739" cy="1077218"/>
          </a:xfrm>
          <a:prstGeom prst="rect">
            <a:avLst/>
          </a:prstGeom>
        </p:spPr>
        <p:txBody>
          <a:bodyPr wrap="square">
            <a:spAutoFit/>
          </a:bodyPr>
          <a:lstStyle/>
          <a:p>
            <a:r>
              <a:rPr lang="en-US" sz="3200" b="1" dirty="0">
                <a:solidFill>
                  <a:schemeClr val="accent1">
                    <a:lumMod val="50000"/>
                  </a:schemeClr>
                </a:solidFill>
              </a:rPr>
              <a:t>What are the Standards </a:t>
            </a:r>
          </a:p>
          <a:p>
            <a:r>
              <a:rPr lang="en-US" sz="3200" b="1" dirty="0">
                <a:solidFill>
                  <a:schemeClr val="accent1">
                    <a:lumMod val="50000"/>
                  </a:schemeClr>
                </a:solidFill>
              </a:rPr>
              <a:t>my child is expected to achieve?</a:t>
            </a:r>
            <a:endParaRPr lang="en-US" sz="3200" dirty="0">
              <a:solidFill>
                <a:schemeClr val="accent1">
                  <a:lumMod val="50000"/>
                </a:schemeClr>
              </a:solidFill>
            </a:endParaRPr>
          </a:p>
        </p:txBody>
      </p:sp>
      <p:sp>
        <p:nvSpPr>
          <p:cNvPr id="4" name="Rectangle 3">
            <a:extLst>
              <a:ext uri="{FF2B5EF4-FFF2-40B4-BE49-F238E27FC236}">
                <a16:creationId xmlns:a16="http://schemas.microsoft.com/office/drawing/2014/main" id="{C87244B3-D756-2369-3A4B-944A2B774117}"/>
              </a:ext>
            </a:extLst>
          </p:cNvPr>
          <p:cNvSpPr/>
          <p:nvPr/>
        </p:nvSpPr>
        <p:spPr>
          <a:xfrm>
            <a:off x="2711751" y="1656573"/>
            <a:ext cx="8904953" cy="4391330"/>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dirty="0">
                <a:solidFill>
                  <a:schemeClr val="accent1">
                    <a:lumMod val="50000"/>
                  </a:schemeClr>
                </a:solidFill>
              </a:rPr>
              <a:t>State of Florida adopted the ELA Florida’s B.E.S.T. Standards K-12 and Mathematics Florida Standards (MAFS)</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MAFS and B.E.S.T. provide clear educational standards while allowing local districts and schools the flexibility needed to deliver quality instruction in the classroom.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(which are not to be confused with curriculum or instruction) are designed to ensure all students, regardless of demographics, graduate high school prepared to enter college or the workforce.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are internationally benchmarked and provide our students with an edge in the global jobs market by ensuring mastery of knowledge and skills needed to perform today's high-skill, high-wage occupations. </a:t>
            </a:r>
          </a:p>
        </p:txBody>
      </p:sp>
    </p:spTree>
    <p:extLst>
      <p:ext uri="{BB962C8B-B14F-4D97-AF65-F5344CB8AC3E}">
        <p14:creationId xmlns:p14="http://schemas.microsoft.com/office/powerpoint/2010/main" val="283306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34332"/>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5" name="Rectangle 4">
            <a:extLst>
              <a:ext uri="{FF2B5EF4-FFF2-40B4-BE49-F238E27FC236}">
                <a16:creationId xmlns:a16="http://schemas.microsoft.com/office/drawing/2014/main" id="{91D2B90C-73E4-46BF-4606-65F0A1338C10}"/>
              </a:ext>
            </a:extLst>
          </p:cNvPr>
          <p:cNvSpPr/>
          <p:nvPr/>
        </p:nvSpPr>
        <p:spPr>
          <a:xfrm>
            <a:off x="2545927" y="479833"/>
            <a:ext cx="6633584"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sp>
        <p:nvSpPr>
          <p:cNvPr id="6" name="TextBox 5">
            <a:extLst>
              <a:ext uri="{FF2B5EF4-FFF2-40B4-BE49-F238E27FC236}">
                <a16:creationId xmlns:a16="http://schemas.microsoft.com/office/drawing/2014/main" id="{BDD02725-F45D-CC28-F735-0715592CAF54}"/>
              </a:ext>
            </a:extLst>
          </p:cNvPr>
          <p:cNvSpPr txBox="1"/>
          <p:nvPr/>
        </p:nvSpPr>
        <p:spPr>
          <a:xfrm>
            <a:off x="3581400" y="1600200"/>
            <a:ext cx="6248400" cy="3693319"/>
          </a:xfrm>
          <a:prstGeom prst="rect">
            <a:avLst/>
          </a:prstGeom>
          <a:noFill/>
        </p:spPr>
        <p:txBody>
          <a:bodyPr wrap="square" rtlCol="0">
            <a:spAutoFit/>
          </a:bodyPr>
          <a:lstStyle/>
          <a:p>
            <a:r>
              <a:rPr lang="en-US" dirty="0"/>
              <a:t>Reading K-5 - Wonders McGraw Hill</a:t>
            </a:r>
          </a:p>
          <a:p>
            <a:endParaRPr lang="en-US" dirty="0"/>
          </a:p>
          <a:p>
            <a:r>
              <a:rPr lang="en-US" dirty="0"/>
              <a:t>Reading 6-8 - Into Literature</a:t>
            </a:r>
          </a:p>
          <a:p>
            <a:endParaRPr lang="en-US" dirty="0"/>
          </a:p>
          <a:p>
            <a:r>
              <a:rPr lang="en-US" dirty="0"/>
              <a:t>Math K-5 – Florida B.E.S.T Math</a:t>
            </a:r>
          </a:p>
          <a:p>
            <a:endParaRPr lang="en-US" dirty="0"/>
          </a:p>
          <a:p>
            <a:r>
              <a:rPr lang="en-US" dirty="0"/>
              <a:t>Math 6-8 – </a:t>
            </a:r>
            <a:r>
              <a:rPr lang="en-US" dirty="0" err="1"/>
              <a:t>Saavs</a:t>
            </a:r>
            <a:r>
              <a:rPr lang="en-US" dirty="0"/>
              <a:t> Math</a:t>
            </a:r>
          </a:p>
          <a:p>
            <a:endParaRPr lang="en-US" dirty="0"/>
          </a:p>
          <a:p>
            <a:r>
              <a:rPr lang="en-US" dirty="0"/>
              <a:t>Science K-5 – Inspire Science</a:t>
            </a:r>
          </a:p>
          <a:p>
            <a:endParaRPr lang="en-US" dirty="0"/>
          </a:p>
          <a:p>
            <a:r>
              <a:rPr lang="en-US" dirty="0"/>
              <a:t>Science 6-8 – Florida Science</a:t>
            </a:r>
          </a:p>
          <a:p>
            <a:endParaRPr lang="en-US" dirty="0"/>
          </a:p>
          <a:p>
            <a:r>
              <a:rPr lang="en-US" dirty="0"/>
              <a:t>Civics – McGraw Hill </a:t>
            </a:r>
          </a:p>
        </p:txBody>
      </p:sp>
    </p:spTree>
    <p:extLst>
      <p:ext uri="{BB962C8B-B14F-4D97-AF65-F5344CB8AC3E}">
        <p14:creationId xmlns:p14="http://schemas.microsoft.com/office/powerpoint/2010/main" val="133128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328" y="6638358"/>
            <a:ext cx="1096361" cy="1096361"/>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535060" y="6638358"/>
            <a:ext cx="1633705" cy="1013946"/>
          </a:xfrm>
          <a:prstGeom prst="rect">
            <a:avLst/>
          </a:prstGeom>
        </p:spPr>
      </p:pic>
      <p:sp>
        <p:nvSpPr>
          <p:cNvPr id="5" name="Rectangle 4">
            <a:extLst>
              <a:ext uri="{FF2B5EF4-FFF2-40B4-BE49-F238E27FC236}">
                <a16:creationId xmlns:a16="http://schemas.microsoft.com/office/drawing/2014/main" id="{BCA8A07F-8859-FD95-2BC3-4AEB25C809C6}"/>
              </a:ext>
            </a:extLst>
          </p:cNvPr>
          <p:cNvSpPr/>
          <p:nvPr/>
        </p:nvSpPr>
        <p:spPr>
          <a:xfrm>
            <a:off x="3469183" y="304800"/>
            <a:ext cx="7162800" cy="1200329"/>
          </a:xfrm>
          <a:prstGeom prst="rect">
            <a:avLst/>
          </a:prstGeom>
        </p:spPr>
        <p:txBody>
          <a:bodyPr wrap="square">
            <a:spAutoFit/>
          </a:bodyPr>
          <a:lstStyle/>
          <a:p>
            <a:pPr algn="ctr"/>
            <a:r>
              <a:rPr lang="en-US" sz="3600" b="1" dirty="0">
                <a:solidFill>
                  <a:schemeClr val="accent1">
                    <a:lumMod val="50000"/>
                  </a:schemeClr>
                </a:solidFill>
              </a:rPr>
              <a:t>How is the school evaluating </a:t>
            </a:r>
          </a:p>
          <a:p>
            <a:pPr algn="ctr"/>
            <a:r>
              <a:rPr lang="en-US" sz="3600" b="1" dirty="0">
                <a:solidFill>
                  <a:schemeClr val="accent1">
                    <a:lumMod val="50000"/>
                  </a:schemeClr>
                </a:solidFill>
              </a:rPr>
              <a:t>my child’s achievement?</a:t>
            </a:r>
            <a:endParaRPr lang="en-US" sz="3600" dirty="0">
              <a:solidFill>
                <a:schemeClr val="accent1">
                  <a:lumMod val="50000"/>
                </a:schemeClr>
              </a:solidFill>
            </a:endParaRPr>
          </a:p>
        </p:txBody>
      </p:sp>
      <p:sp>
        <p:nvSpPr>
          <p:cNvPr id="8" name="Rectangle 7">
            <a:extLst>
              <a:ext uri="{FF2B5EF4-FFF2-40B4-BE49-F238E27FC236}">
                <a16:creationId xmlns:a16="http://schemas.microsoft.com/office/drawing/2014/main" id="{A111A178-4A4F-DA08-C5D5-30373E068B57}"/>
              </a:ext>
            </a:extLst>
          </p:cNvPr>
          <p:cNvSpPr/>
          <p:nvPr/>
        </p:nvSpPr>
        <p:spPr>
          <a:xfrm>
            <a:off x="2292911" y="1752600"/>
            <a:ext cx="10208489" cy="4121065"/>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pPr>
            <a:r>
              <a:rPr lang="en-US" sz="2000" dirty="0">
                <a:solidFill>
                  <a:schemeClr val="accent1">
                    <a:lumMod val="50000"/>
                  </a:schemeClr>
                </a:solidFill>
              </a:rPr>
              <a:t>  Entry/exit placement tests for English as a Second Language (ESOL) </a:t>
            </a:r>
          </a:p>
          <a:p>
            <a:pPr>
              <a:lnSpc>
                <a:spcPct val="120000"/>
              </a:lnSpc>
              <a:buFont typeface="Wingdings" panose="05000000000000000000" pitchFamily="2" charset="2"/>
              <a:buChar char="Ø"/>
            </a:pPr>
            <a:r>
              <a:rPr lang="en-US" sz="2000" dirty="0" err="1">
                <a:solidFill>
                  <a:schemeClr val="accent1">
                    <a:lumMod val="50000"/>
                  </a:schemeClr>
                </a:solidFill>
              </a:rPr>
              <a:t>iReady</a:t>
            </a:r>
            <a:r>
              <a:rPr lang="en-US" sz="2000" dirty="0">
                <a:solidFill>
                  <a:schemeClr val="accent1">
                    <a:lumMod val="50000"/>
                  </a:schemeClr>
                </a:solidFill>
              </a:rPr>
              <a:t> Diagnostic from ELA and Math Grades K-8 </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K-10) </a:t>
            </a: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K-8)</a:t>
            </a:r>
            <a:r>
              <a:rPr lang="en-US" sz="2000" dirty="0">
                <a:solidFill>
                  <a:schemeClr val="accent1">
                    <a:lumMod val="50000"/>
                  </a:schemeClr>
                </a:solidFill>
              </a:rPr>
              <a:t>    	 </a:t>
            </a:r>
            <a:endParaRPr lang="en-US" sz="2000" dirty="0">
              <a:solidFill>
                <a:schemeClr val="accent1">
                  <a:lumMod val="50000"/>
                </a:schemeClr>
              </a:solidFill>
              <a:cs typeface="Calibri"/>
            </a:endParaRPr>
          </a:p>
          <a:p>
            <a:pPr marL="342900" indent="-342900">
              <a:lnSpc>
                <a:spcPct val="120000"/>
              </a:lnSpc>
              <a:buFont typeface="Wingdings"/>
              <a:buChar char="Ø"/>
            </a:pPr>
            <a:r>
              <a:rPr lang="en-US" sz="2000" dirty="0">
                <a:solidFill>
                  <a:schemeClr val="accent1">
                    <a:lumMod val="50000"/>
                  </a:schemeClr>
                </a:solidFill>
                <a:ea typeface="+mn-lt"/>
                <a:cs typeface="+mn-lt"/>
              </a:rPr>
              <a:t>BEST/NGSSS End of Course Exams Algebra, Civics, Florida Statewide Science Assessment (Grades 5 &amp; 8) </a:t>
            </a:r>
            <a:r>
              <a:rPr lang="en-US" sz="2000" dirty="0">
                <a:solidFill>
                  <a:schemeClr val="accent1">
                    <a:lumMod val="50000"/>
                  </a:schemeClr>
                </a:solidFill>
              </a:rPr>
              <a:t> </a:t>
            </a:r>
          </a:p>
          <a:p>
            <a:pPr>
              <a:lnSpc>
                <a:spcPct val="120000"/>
              </a:lnSpc>
              <a:buFont typeface="Wingdings" panose="05000000000000000000" pitchFamily="2" charset="2"/>
              <a:buChar char="Ø"/>
            </a:pPr>
            <a:r>
              <a:rPr lang="en-US" sz="2000" dirty="0">
                <a:solidFill>
                  <a:schemeClr val="accent1">
                    <a:lumMod val="50000"/>
                  </a:schemeClr>
                </a:solidFill>
              </a:rPr>
              <a:t>  Florida Standards Assessments (Grades 3-8th)</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Stanford Achievement Test (SAT10) Grade 3 only</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Next Generation Sunshine State Standards (NGSSS) FCAT 2.0 Science Assessment  (Grades 5 &amp; 8)</a:t>
            </a:r>
            <a:endParaRPr lang="en-US" sz="2000" dirty="0">
              <a:solidFill>
                <a:schemeClr val="accent1">
                  <a:lumMod val="50000"/>
                </a:schemeClr>
              </a:solidFill>
              <a:ea typeface="Calibri"/>
              <a:cs typeface="Calibri"/>
            </a:endParaRPr>
          </a:p>
          <a:p>
            <a:pPr marL="342900" indent="-342900">
              <a:lnSpc>
                <a:spcPct val="120000"/>
              </a:lnSpc>
              <a:buFont typeface="Wingdings"/>
              <a:buChar char="Ø"/>
            </a:pPr>
            <a:endParaRPr lang="en-US" sz="2000" dirty="0">
              <a:solidFill>
                <a:schemeClr val="accent1">
                  <a:lumMod val="50000"/>
                </a:schemeClr>
              </a:solidFill>
              <a:ea typeface="Calibri"/>
              <a:cs typeface="Calibri"/>
            </a:endParaRPr>
          </a:p>
        </p:txBody>
      </p:sp>
    </p:spTree>
    <p:extLst>
      <p:ext uri="{BB962C8B-B14F-4D97-AF65-F5344CB8AC3E}">
        <p14:creationId xmlns:p14="http://schemas.microsoft.com/office/powerpoint/2010/main" val="357941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6" name="Rectangle 5">
            <a:extLst>
              <a:ext uri="{FF2B5EF4-FFF2-40B4-BE49-F238E27FC236}">
                <a16:creationId xmlns:a16="http://schemas.microsoft.com/office/drawing/2014/main" id="{D5E196D6-E10F-BBA8-57A1-5B06F0880BD5}"/>
              </a:ext>
            </a:extLst>
          </p:cNvPr>
          <p:cNvSpPr/>
          <p:nvPr/>
        </p:nvSpPr>
        <p:spPr>
          <a:xfrm>
            <a:off x="533400" y="404077"/>
            <a:ext cx="7391400" cy="1077218"/>
          </a:xfrm>
          <a:prstGeom prst="rect">
            <a:avLst/>
          </a:prstGeom>
        </p:spPr>
        <p:txBody>
          <a:bodyPr wrap="square">
            <a:spAutoFit/>
          </a:bodyPr>
          <a:lstStyle/>
          <a:p>
            <a:pPr algn="l"/>
            <a:r>
              <a:rPr lang="en-US" sz="3200" b="1" dirty="0">
                <a:solidFill>
                  <a:schemeClr val="accent1">
                    <a:lumMod val="50000"/>
                  </a:schemeClr>
                </a:solidFill>
              </a:rPr>
              <a:t>How do I request the qualifications of my child’s teachers?</a:t>
            </a:r>
            <a:endParaRPr lang="en-US" sz="3200" dirty="0">
              <a:solidFill>
                <a:schemeClr val="accent1">
                  <a:lumMod val="50000"/>
                </a:schemeClr>
              </a:solidFill>
            </a:endParaRPr>
          </a:p>
        </p:txBody>
      </p:sp>
      <p:sp>
        <p:nvSpPr>
          <p:cNvPr id="7" name="Rectangle 6">
            <a:extLst>
              <a:ext uri="{FF2B5EF4-FFF2-40B4-BE49-F238E27FC236}">
                <a16:creationId xmlns:a16="http://schemas.microsoft.com/office/drawing/2014/main" id="{87DC48C3-99CA-F248-A220-2B5728194B0B}"/>
              </a:ext>
            </a:extLst>
          </p:cNvPr>
          <p:cNvSpPr/>
          <p:nvPr/>
        </p:nvSpPr>
        <p:spPr>
          <a:xfrm>
            <a:off x="2540513" y="1752600"/>
            <a:ext cx="10058400" cy="3751733"/>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Title I parents/guardians have the right to request the qualifications of their child’s teachers.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The Title I Information booklet explains parents’ rights.</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To request qualifications: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Request from the principal in writing </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Access the information at </a:t>
            </a:r>
            <a:r>
              <a:rPr lang="en-US" sz="2000" dirty="0">
                <a:solidFill>
                  <a:schemeClr val="accent1">
                    <a:lumMod val="50000"/>
                  </a:schemeClr>
                </a:solidFill>
                <a:hlinkClick r:id="rId5">
                  <a:extLst>
                    <a:ext uri="{A12FA001-AC4F-418D-AE19-62706E023703}">
                      <ahyp:hlinkClr xmlns:ahyp="http://schemas.microsoft.com/office/drawing/2018/hyperlinkcolor" val="tx"/>
                    </a:ext>
                  </a:extLst>
                </a:hlinkClick>
              </a:rPr>
              <a:t>http://www.fldoe.org/edcert/public.asp</a:t>
            </a:r>
            <a:r>
              <a:rPr lang="en-US" sz="2000" dirty="0">
                <a:solidFill>
                  <a:schemeClr val="accent1">
                    <a:lumMod val="50000"/>
                  </a:schemeClr>
                </a:solidFill>
              </a:rPr>
              <a:t> </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Every Student Succeeds Act (ESSA) – four-week notice</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Our school presently has 15 of state certified teachers </a:t>
            </a:r>
          </a:p>
          <a:p>
            <a:pPr marL="948690" lvl="1" indent="-342900">
              <a:lnSpc>
                <a:spcPct val="120000"/>
              </a:lnSpc>
              <a:spcBef>
                <a:spcPts val="0"/>
              </a:spcBef>
              <a:buFont typeface="Arial" panose="020B0604020202020204" pitchFamily="34" charset="0"/>
              <a:buChar char="•"/>
            </a:pPr>
            <a:r>
              <a:rPr lang="en-US" sz="2000" b="1" dirty="0"/>
              <a:t> </a:t>
            </a:r>
            <a:r>
              <a:rPr lang="en-US" sz="2000" b="1" dirty="0">
                <a:solidFill>
                  <a:schemeClr val="tx1"/>
                </a:solidFill>
              </a:rPr>
              <a:t>4</a:t>
            </a:r>
            <a:r>
              <a:rPr lang="en-US" sz="2000" b="1" dirty="0">
                <a:solidFill>
                  <a:srgbClr val="FF0000"/>
                </a:solidFill>
              </a:rPr>
              <a:t> </a:t>
            </a:r>
            <a:r>
              <a:rPr lang="en-US" sz="2000" dirty="0">
                <a:solidFill>
                  <a:schemeClr val="accent1">
                    <a:lumMod val="50000"/>
                  </a:schemeClr>
                </a:solidFill>
              </a:rPr>
              <a:t>teachers who are teaching “out of field”</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Information is sent home twice a year </a:t>
            </a:r>
          </a:p>
        </p:txBody>
      </p:sp>
    </p:spTree>
    <p:extLst>
      <p:ext uri="{BB962C8B-B14F-4D97-AF65-F5344CB8AC3E}">
        <p14:creationId xmlns:p14="http://schemas.microsoft.com/office/powerpoint/2010/main" val="390581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776330"/>
            <a:ext cx="907315" cy="907315"/>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793552"/>
            <a:ext cx="1434149" cy="890093"/>
          </a:xfrm>
          <a:prstGeom prst="rect">
            <a:avLst/>
          </a:prstGeom>
        </p:spPr>
      </p:pic>
      <p:sp>
        <p:nvSpPr>
          <p:cNvPr id="5" name="Rectangle 4">
            <a:extLst>
              <a:ext uri="{FF2B5EF4-FFF2-40B4-BE49-F238E27FC236}">
                <a16:creationId xmlns:a16="http://schemas.microsoft.com/office/drawing/2014/main" id="{82548945-7EDC-68C0-40F3-4BA337515B56}"/>
              </a:ext>
            </a:extLst>
          </p:cNvPr>
          <p:cNvSpPr/>
          <p:nvPr/>
        </p:nvSpPr>
        <p:spPr>
          <a:xfrm>
            <a:off x="577049" y="395200"/>
            <a:ext cx="7804951" cy="1323439"/>
          </a:xfrm>
          <a:prstGeom prst="rect">
            <a:avLst/>
          </a:prstGeom>
        </p:spPr>
        <p:txBody>
          <a:bodyPr wrap="square">
            <a:spAutoFit/>
          </a:bodyPr>
          <a:lstStyle/>
          <a:p>
            <a:pPr algn="l"/>
            <a:r>
              <a:rPr lang="en-US" sz="4000" b="1" dirty="0">
                <a:solidFill>
                  <a:schemeClr val="accent1">
                    <a:lumMod val="50000"/>
                  </a:schemeClr>
                </a:solidFill>
              </a:rPr>
              <a:t>What are my rights as a Title I Parent/Guardian?</a:t>
            </a:r>
            <a:endParaRPr lang="en-US" sz="4000" dirty="0">
              <a:solidFill>
                <a:schemeClr val="accent1">
                  <a:lumMod val="50000"/>
                </a:schemeClr>
              </a:solidFill>
            </a:endParaRPr>
          </a:p>
        </p:txBody>
      </p:sp>
      <p:sp>
        <p:nvSpPr>
          <p:cNvPr id="7" name="Rectangle 6">
            <a:extLst>
              <a:ext uri="{FF2B5EF4-FFF2-40B4-BE49-F238E27FC236}">
                <a16:creationId xmlns:a16="http://schemas.microsoft.com/office/drawing/2014/main" id="{94CC7708-A09D-43DD-0332-9E5269B6B01A}"/>
              </a:ext>
            </a:extLst>
          </p:cNvPr>
          <p:cNvSpPr/>
          <p:nvPr/>
        </p:nvSpPr>
        <p:spPr>
          <a:xfrm>
            <a:off x="986549" y="2438400"/>
            <a:ext cx="9823628" cy="3618170"/>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An opportunity to schedule regular meetings to make suggestions and participate, as appropriate, in decisions that relate to your child's education</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Expect a response to any suggestions in a timely manner</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Submit comments on the school-wide plan as soon as it is available to the LEA, if you do not believe it to be satisfactory</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how funds are allocated and spent at the LEA and school level</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LEA and School Title I Plans </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and review of the School and District Parent and Family Engagement Plans (PFEP)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school-parent compact</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 Improvement Plan (SIP)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Request the qualifications of your child’s teachers</a:t>
            </a:r>
          </a:p>
        </p:txBody>
      </p:sp>
      <p:sp>
        <p:nvSpPr>
          <p:cNvPr id="9" name="TextBox 8">
            <a:extLst>
              <a:ext uri="{FF2B5EF4-FFF2-40B4-BE49-F238E27FC236}">
                <a16:creationId xmlns:a16="http://schemas.microsoft.com/office/drawing/2014/main" id="{37BF7304-ADC6-59CB-BFAC-BDBD112AACCF}"/>
              </a:ext>
            </a:extLst>
          </p:cNvPr>
          <p:cNvSpPr txBox="1"/>
          <p:nvPr/>
        </p:nvSpPr>
        <p:spPr>
          <a:xfrm>
            <a:off x="577049" y="2022556"/>
            <a:ext cx="2969703" cy="369332"/>
          </a:xfrm>
          <a:prstGeom prst="rect">
            <a:avLst/>
          </a:prstGeom>
          <a:noFill/>
        </p:spPr>
        <p:txBody>
          <a:bodyPr wrap="square" rtlCol="0">
            <a:spAutoFit/>
          </a:bodyPr>
          <a:lstStyle/>
          <a:p>
            <a:r>
              <a:rPr lang="en-US" sz="1800" b="1" dirty="0">
                <a:solidFill>
                  <a:schemeClr val="accent1">
                    <a:lumMod val="50000"/>
                  </a:schemeClr>
                </a:solidFill>
              </a:rPr>
              <a:t>You have the right to:</a:t>
            </a:r>
            <a:endParaRPr lang="en-US" dirty="0"/>
          </a:p>
        </p:txBody>
      </p:sp>
      <p:pic>
        <p:nvPicPr>
          <p:cNvPr id="10" name="Picture 9">
            <a:extLst>
              <a:ext uri="{FF2B5EF4-FFF2-40B4-BE49-F238E27FC236}">
                <a16:creationId xmlns:a16="http://schemas.microsoft.com/office/drawing/2014/main" id="{1A9B4BB3-F6FB-A381-6A24-CAE3CFC99B44}"/>
              </a:ext>
            </a:extLst>
          </p:cNvPr>
          <p:cNvPicPr>
            <a:picLocks noChangeAspect="1"/>
          </p:cNvPicPr>
          <p:nvPr/>
        </p:nvPicPr>
        <p:blipFill>
          <a:blip r:embed="rId5"/>
          <a:stretch>
            <a:fillRect/>
          </a:stretch>
        </p:blipFill>
        <p:spPr>
          <a:xfrm>
            <a:off x="2827920" y="6784940"/>
            <a:ext cx="2414225" cy="890093"/>
          </a:xfrm>
          <a:prstGeom prst="rect">
            <a:avLst/>
          </a:prstGeom>
        </p:spPr>
      </p:pic>
    </p:spTree>
    <p:extLst>
      <p:ext uri="{BB962C8B-B14F-4D97-AF65-F5344CB8AC3E}">
        <p14:creationId xmlns:p14="http://schemas.microsoft.com/office/powerpoint/2010/main" val="2084734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684676"/>
            <a:ext cx="922770" cy="922770"/>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684676"/>
            <a:ext cx="1384154" cy="922769"/>
          </a:xfrm>
          <a:prstGeom prst="rect">
            <a:avLst/>
          </a:prstGeom>
        </p:spPr>
      </p:pic>
      <p:sp>
        <p:nvSpPr>
          <p:cNvPr id="6" name="Rectangle 5">
            <a:extLst>
              <a:ext uri="{FF2B5EF4-FFF2-40B4-BE49-F238E27FC236}">
                <a16:creationId xmlns:a16="http://schemas.microsoft.com/office/drawing/2014/main" id="{DF9825B0-6092-4573-3A7E-D6B0707715AA}"/>
              </a:ext>
            </a:extLst>
          </p:cNvPr>
          <p:cNvSpPr/>
          <p:nvPr/>
        </p:nvSpPr>
        <p:spPr>
          <a:xfrm>
            <a:off x="2562290" y="685800"/>
            <a:ext cx="7677018" cy="707886"/>
          </a:xfrm>
          <a:prstGeom prst="rect">
            <a:avLst/>
          </a:prstGeom>
        </p:spPr>
        <p:txBody>
          <a:bodyPr wrap="square">
            <a:spAutoFit/>
          </a:bodyPr>
          <a:lstStyle/>
          <a:p>
            <a:pPr algn="ctr"/>
            <a:r>
              <a:rPr lang="en-US" sz="4000" b="1" dirty="0">
                <a:solidFill>
                  <a:schemeClr val="accent1">
                    <a:lumMod val="50000"/>
                  </a:schemeClr>
                </a:solidFill>
              </a:rPr>
              <a:t>How can I become involved?</a:t>
            </a:r>
            <a:endParaRPr lang="en-US" sz="4000" dirty="0">
              <a:solidFill>
                <a:schemeClr val="accent1">
                  <a:lumMod val="50000"/>
                </a:schemeClr>
              </a:solidFill>
            </a:endParaRPr>
          </a:p>
        </p:txBody>
      </p:sp>
      <p:sp>
        <p:nvSpPr>
          <p:cNvPr id="8" name="Rectangle 7">
            <a:extLst>
              <a:ext uri="{FF2B5EF4-FFF2-40B4-BE49-F238E27FC236}">
                <a16:creationId xmlns:a16="http://schemas.microsoft.com/office/drawing/2014/main" id="{59F057A0-310D-53FA-A079-46798E82ACA4}"/>
              </a:ext>
            </a:extLst>
          </p:cNvPr>
          <p:cNvSpPr/>
          <p:nvPr/>
        </p:nvSpPr>
        <p:spPr>
          <a:xfrm>
            <a:off x="2971800" y="2089855"/>
            <a:ext cx="7677018" cy="3600986"/>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2400" b="1" dirty="0">
                <a:solidFill>
                  <a:schemeClr val="accent1">
                    <a:lumMod val="50000"/>
                  </a:schemeClr>
                </a:solidFill>
              </a:rPr>
              <a:t>School Level</a:t>
            </a:r>
          </a:p>
          <a:p>
            <a:pPr marL="605790" lvl="1">
              <a:spcBef>
                <a:spcPts val="0"/>
              </a:spcBef>
              <a:spcAft>
                <a:spcPts val="0"/>
              </a:spcAft>
              <a:buFont typeface="Arial" pitchFamily="34" charset="0"/>
              <a:buChar char="―"/>
            </a:pPr>
            <a:r>
              <a:rPr lang="en-US" sz="2000" dirty="0">
                <a:solidFill>
                  <a:schemeClr val="accent1">
                    <a:lumMod val="50000"/>
                  </a:schemeClr>
                </a:solidFill>
              </a:rPr>
              <a:t>Join Class Dojo and Social Media</a:t>
            </a: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PALS meetings</a:t>
            </a:r>
          </a:p>
          <a:p>
            <a:pPr marL="605790" lvl="1">
              <a:buFont typeface="Arial" pitchFamily="34" charset="0"/>
              <a:buChar char="―"/>
            </a:pPr>
            <a:r>
              <a:rPr lang="en-US" sz="2000" dirty="0">
                <a:solidFill>
                  <a:schemeClr val="accent1">
                    <a:lumMod val="50000"/>
                  </a:schemeClr>
                </a:solidFill>
                <a:cs typeface="Calibri"/>
              </a:rPr>
              <a:t>School website/social media</a:t>
            </a:r>
            <a:endParaRPr lang="en-US" sz="2000" dirty="0">
              <a:solidFill>
                <a:schemeClr val="accent1">
                  <a:lumMod val="50000"/>
                </a:schemeClr>
              </a:solidFill>
            </a:endParaRPr>
          </a:p>
          <a:p>
            <a:pPr marL="605790" lvl="1" fontAlgn="auto">
              <a:spcBef>
                <a:spcPts val="0"/>
              </a:spcBef>
              <a:spcAft>
                <a:spcPts val="0"/>
              </a:spcAft>
            </a:pPr>
            <a:endParaRPr lang="en-US" sz="2000" dirty="0">
              <a:solidFill>
                <a:schemeClr val="accent1">
                  <a:lumMod val="50000"/>
                </a:schemeClr>
              </a:solidFill>
            </a:endParaRPr>
          </a:p>
          <a:p>
            <a:pPr marL="342900" indent="-342900">
              <a:buFont typeface="Wingdings" panose="05000000000000000000" pitchFamily="2" charset="2"/>
              <a:buChar char="Ø"/>
            </a:pPr>
            <a:r>
              <a:rPr lang="en-US" sz="2400" b="1" dirty="0">
                <a:solidFill>
                  <a:schemeClr val="accent1">
                    <a:lumMod val="50000"/>
                  </a:schemeClr>
                </a:solidFill>
              </a:rPr>
              <a:t>District Level</a:t>
            </a:r>
          </a:p>
          <a:p>
            <a:pPr marL="605790" lvl="1" fontAlgn="auto">
              <a:spcBef>
                <a:spcPts val="0"/>
              </a:spcBef>
              <a:spcAft>
                <a:spcPts val="0"/>
              </a:spcAft>
              <a:buFont typeface="Arial" pitchFamily="34" charset="0"/>
              <a:buChar char="―"/>
            </a:pPr>
            <a:r>
              <a:rPr lang="en-US" sz="2000" dirty="0">
                <a:solidFill>
                  <a:schemeClr val="accent1">
                    <a:lumMod val="50000"/>
                  </a:schemeClr>
                </a:solidFill>
              </a:rPr>
              <a:t>Listen for automated calls/reminders from the district</a:t>
            </a:r>
            <a:endParaRPr lang="en-US" sz="2000" dirty="0">
              <a:solidFill>
                <a:schemeClr val="accent1">
                  <a:lumMod val="50000"/>
                </a:schemeClr>
              </a:solidFill>
              <a:cs typeface="Calibri"/>
            </a:endParaRP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PAC meetings</a:t>
            </a:r>
          </a:p>
          <a:p>
            <a:pPr marL="605790" lvl="1">
              <a:buFont typeface="Arial" pitchFamily="34" charset="0"/>
              <a:buChar char="―"/>
            </a:pPr>
            <a:r>
              <a:rPr lang="en-US" sz="2000" dirty="0">
                <a:solidFill>
                  <a:schemeClr val="accent1">
                    <a:lumMod val="50000"/>
                  </a:schemeClr>
                </a:solidFill>
                <a:cs typeface="Calibri"/>
              </a:rPr>
              <a:t>District website/social media</a:t>
            </a:r>
          </a:p>
        </p:txBody>
      </p:sp>
      <p:pic>
        <p:nvPicPr>
          <p:cNvPr id="9" name="Picture 8">
            <a:extLst>
              <a:ext uri="{FF2B5EF4-FFF2-40B4-BE49-F238E27FC236}">
                <a16:creationId xmlns:a16="http://schemas.microsoft.com/office/drawing/2014/main" id="{725F35B3-6B58-99A4-AC00-5C33B8EB99A9}"/>
              </a:ext>
            </a:extLst>
          </p:cNvPr>
          <p:cNvPicPr>
            <a:picLocks noChangeAspect="1"/>
          </p:cNvPicPr>
          <p:nvPr/>
        </p:nvPicPr>
        <p:blipFill>
          <a:blip r:embed="rId5"/>
          <a:stretch>
            <a:fillRect/>
          </a:stretch>
        </p:blipFill>
        <p:spPr>
          <a:xfrm>
            <a:off x="2971800" y="6729118"/>
            <a:ext cx="2414225" cy="890093"/>
          </a:xfrm>
          <a:prstGeom prst="rect">
            <a:avLst/>
          </a:prstGeom>
        </p:spPr>
      </p:pic>
    </p:spTree>
    <p:extLst>
      <p:ext uri="{BB962C8B-B14F-4D97-AF65-F5344CB8AC3E}">
        <p14:creationId xmlns:p14="http://schemas.microsoft.com/office/powerpoint/2010/main" val="948809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781800"/>
            <a:ext cx="990600" cy="990600"/>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982200" y="6781800"/>
            <a:ext cx="1524000" cy="945858"/>
          </a:xfrm>
          <a:prstGeom prst="rect">
            <a:avLst/>
          </a:prstGeom>
        </p:spPr>
      </p:pic>
      <p:sp>
        <p:nvSpPr>
          <p:cNvPr id="4" name="Rectangle 3">
            <a:extLst>
              <a:ext uri="{FF2B5EF4-FFF2-40B4-BE49-F238E27FC236}">
                <a16:creationId xmlns:a16="http://schemas.microsoft.com/office/drawing/2014/main" id="{40646620-D36A-E7D6-F5FC-B731C8317A3C}"/>
              </a:ext>
            </a:extLst>
          </p:cNvPr>
          <p:cNvSpPr/>
          <p:nvPr/>
        </p:nvSpPr>
        <p:spPr>
          <a:xfrm>
            <a:off x="2329431" y="533400"/>
            <a:ext cx="8142737" cy="1323439"/>
          </a:xfrm>
          <a:prstGeom prst="rect">
            <a:avLst/>
          </a:prstGeom>
        </p:spPr>
        <p:txBody>
          <a:bodyPr wrap="square">
            <a:spAutoFit/>
          </a:bodyPr>
          <a:lstStyle/>
          <a:p>
            <a:pPr algn="ctr"/>
            <a:r>
              <a:rPr lang="en-US" sz="4000" b="1" dirty="0"/>
              <a:t>Who are my Title I contacts </a:t>
            </a:r>
          </a:p>
          <a:p>
            <a:pPr algn="ctr"/>
            <a:r>
              <a:rPr lang="en-US" sz="4000" b="1" dirty="0"/>
              <a:t>at the school?</a:t>
            </a:r>
            <a:endParaRPr lang="en-US" sz="4000" dirty="0"/>
          </a:p>
        </p:txBody>
      </p:sp>
      <p:graphicFrame>
        <p:nvGraphicFramePr>
          <p:cNvPr id="8" name="Table 7">
            <a:extLst>
              <a:ext uri="{FF2B5EF4-FFF2-40B4-BE49-F238E27FC236}">
                <a16:creationId xmlns:a16="http://schemas.microsoft.com/office/drawing/2014/main" id="{F8C82929-3625-0C7C-ECAB-2CB3DDE3D56D}"/>
              </a:ext>
            </a:extLst>
          </p:cNvPr>
          <p:cNvGraphicFramePr>
            <a:graphicFrameLocks noGrp="1"/>
          </p:cNvGraphicFramePr>
          <p:nvPr>
            <p:extLst>
              <p:ext uri="{D42A27DB-BD31-4B8C-83A1-F6EECF244321}">
                <p14:modId xmlns:p14="http://schemas.microsoft.com/office/powerpoint/2010/main" val="1626596475"/>
              </p:ext>
            </p:extLst>
          </p:nvPr>
        </p:nvGraphicFramePr>
        <p:xfrm>
          <a:off x="2819400" y="2780751"/>
          <a:ext cx="8142736" cy="1886108"/>
        </p:xfrm>
        <a:graphic>
          <a:graphicData uri="http://schemas.openxmlformats.org/drawingml/2006/table">
            <a:tbl>
              <a:tblPr firstRow="1" bandRow="1"/>
              <a:tblGrid>
                <a:gridCol w="2406845">
                  <a:extLst>
                    <a:ext uri="{9D8B030D-6E8A-4147-A177-3AD203B41FA5}">
                      <a16:colId xmlns:a16="http://schemas.microsoft.com/office/drawing/2014/main" val="4226239504"/>
                    </a:ext>
                  </a:extLst>
                </a:gridCol>
                <a:gridCol w="2673725">
                  <a:extLst>
                    <a:ext uri="{9D8B030D-6E8A-4147-A177-3AD203B41FA5}">
                      <a16:colId xmlns:a16="http://schemas.microsoft.com/office/drawing/2014/main" val="1597869947"/>
                    </a:ext>
                  </a:extLst>
                </a:gridCol>
                <a:gridCol w="3062166">
                  <a:extLst>
                    <a:ext uri="{9D8B030D-6E8A-4147-A177-3AD203B41FA5}">
                      <a16:colId xmlns:a16="http://schemas.microsoft.com/office/drawing/2014/main" val="351663186"/>
                    </a:ext>
                  </a:extLst>
                </a:gridCol>
              </a:tblGrid>
              <a:tr h="58127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Name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Phone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E-mail address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504263169"/>
                  </a:ext>
                </a:extLst>
              </a:tr>
              <a:tr h="63869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Allison Spedding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407-325-0762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aspedding@materstcloud.com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extLst>
                  <a:ext uri="{0D108BD9-81ED-4DB2-BD59-A6C34878D82A}">
                    <a16:rowId xmlns:a16="http://schemas.microsoft.com/office/drawing/2014/main" val="7835704"/>
                  </a:ext>
                </a:extLst>
              </a:tr>
              <a:tr h="66614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Alexandra Castillo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407-325-0762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acastillo@materstcloud.com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extLst>
                  <a:ext uri="{0D108BD9-81ED-4DB2-BD59-A6C34878D82A}">
                    <a16:rowId xmlns:a16="http://schemas.microsoft.com/office/drawing/2014/main" val="3354180321"/>
                  </a:ext>
                </a:extLst>
              </a:tr>
            </a:tbl>
          </a:graphicData>
        </a:graphic>
      </p:graphicFrame>
      <p:sp>
        <p:nvSpPr>
          <p:cNvPr id="10" name="TextBox 9">
            <a:extLst>
              <a:ext uri="{FF2B5EF4-FFF2-40B4-BE49-F238E27FC236}">
                <a16:creationId xmlns:a16="http://schemas.microsoft.com/office/drawing/2014/main" id="{E652220A-4AD6-D5D9-C499-397EFE6088B1}"/>
              </a:ext>
            </a:extLst>
          </p:cNvPr>
          <p:cNvSpPr txBox="1"/>
          <p:nvPr/>
        </p:nvSpPr>
        <p:spPr>
          <a:xfrm>
            <a:off x="2681947" y="5619542"/>
            <a:ext cx="7910818" cy="307777"/>
          </a:xfrm>
          <a:prstGeom prst="rect">
            <a:avLst/>
          </a:prstGeom>
          <a:noFill/>
        </p:spPr>
        <p:txBody>
          <a:bodyPr wrap="square" rtlCol="0">
            <a:spAutoFit/>
          </a:bodyPr>
          <a:lstStyle/>
          <a:p>
            <a:r>
              <a:rPr lang="en-US" sz="1400" dirty="0"/>
              <a:t> </a:t>
            </a:r>
            <a:r>
              <a:rPr lang="en-US" sz="1400" b="0" i="0" dirty="0">
                <a:solidFill>
                  <a:srgbClr val="000000"/>
                </a:solidFill>
                <a:effectLst/>
                <a:latin typeface="Georgia" panose="02040502050405020303" pitchFamily="18" charset="0"/>
              </a:rPr>
              <a:t>For more information about Title I schools, please visit </a:t>
            </a:r>
            <a:r>
              <a:rPr lang="en-US" sz="1400" b="0" i="0" dirty="0">
                <a:solidFill>
                  <a:srgbClr val="000000"/>
                </a:solidFill>
                <a:effectLst/>
                <a:latin typeface="Georgia" panose="02040502050405020303" pitchFamily="18" charset="0"/>
                <a:hlinkClick r:id="rId5"/>
              </a:rPr>
              <a:t>www.osceolaschools.net/specialprograms</a:t>
            </a:r>
            <a:r>
              <a:rPr lang="en-US" sz="1400" b="0" i="0" dirty="0">
                <a:solidFill>
                  <a:srgbClr val="000000"/>
                </a:solidFill>
                <a:effectLst/>
                <a:latin typeface="Georgia" panose="02040502050405020303" pitchFamily="18" charset="0"/>
              </a:rPr>
              <a:t> </a:t>
            </a:r>
          </a:p>
        </p:txBody>
      </p:sp>
      <p:pic>
        <p:nvPicPr>
          <p:cNvPr id="11" name="Picture 10">
            <a:extLst>
              <a:ext uri="{FF2B5EF4-FFF2-40B4-BE49-F238E27FC236}">
                <a16:creationId xmlns:a16="http://schemas.microsoft.com/office/drawing/2014/main" id="{B9FBF431-140A-824C-6624-71897D8B46BB}"/>
              </a:ext>
            </a:extLst>
          </p:cNvPr>
          <p:cNvPicPr>
            <a:picLocks noChangeAspect="1"/>
          </p:cNvPicPr>
          <p:nvPr/>
        </p:nvPicPr>
        <p:blipFill>
          <a:blip r:embed="rId6"/>
          <a:stretch>
            <a:fillRect/>
          </a:stretch>
        </p:blipFill>
        <p:spPr>
          <a:xfrm>
            <a:off x="6424975" y="6762541"/>
            <a:ext cx="2414225" cy="890093"/>
          </a:xfrm>
          <a:prstGeom prst="rect">
            <a:avLst/>
          </a:prstGeom>
        </p:spPr>
      </p:pic>
    </p:spTree>
    <p:extLst>
      <p:ext uri="{BB962C8B-B14F-4D97-AF65-F5344CB8AC3E}">
        <p14:creationId xmlns:p14="http://schemas.microsoft.com/office/powerpoint/2010/main" val="19431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489554"/>
            <a:ext cx="1282846" cy="1282846"/>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601200" y="6486205"/>
            <a:ext cx="1964418" cy="1219200"/>
          </a:xfrm>
          <a:prstGeom prst="rect">
            <a:avLst/>
          </a:prstGeom>
        </p:spPr>
      </p:pic>
      <p:sp>
        <p:nvSpPr>
          <p:cNvPr id="8" name="Rectangle 7">
            <a:extLst>
              <a:ext uri="{FF2B5EF4-FFF2-40B4-BE49-F238E27FC236}">
                <a16:creationId xmlns:a16="http://schemas.microsoft.com/office/drawing/2014/main" id="{F3A1A20F-4EF4-FBF8-608B-F74A1481E539}"/>
              </a:ext>
            </a:extLst>
          </p:cNvPr>
          <p:cNvSpPr/>
          <p:nvPr/>
        </p:nvSpPr>
        <p:spPr>
          <a:xfrm>
            <a:off x="3798931" y="533400"/>
            <a:ext cx="5203737" cy="923330"/>
          </a:xfrm>
          <a:prstGeom prst="rect">
            <a:avLst/>
          </a:prstGeom>
        </p:spPr>
        <p:txBody>
          <a:bodyPr wrap="square">
            <a:spAutoFit/>
          </a:bodyPr>
          <a:lstStyle/>
          <a:p>
            <a:pPr lvl="0"/>
            <a:r>
              <a:rPr lang="en-US" sz="5400" b="1" dirty="0"/>
              <a:t>What is Title I?</a:t>
            </a:r>
            <a:endParaRPr lang="en-US" sz="5400" dirty="0"/>
          </a:p>
        </p:txBody>
      </p:sp>
      <p:sp>
        <p:nvSpPr>
          <p:cNvPr id="9" name="Rectangle 8">
            <a:extLst>
              <a:ext uri="{FF2B5EF4-FFF2-40B4-BE49-F238E27FC236}">
                <a16:creationId xmlns:a16="http://schemas.microsoft.com/office/drawing/2014/main" id="{FCDAD5DA-A3F6-5867-C7F1-F0FB2348E0B4}"/>
              </a:ext>
            </a:extLst>
          </p:cNvPr>
          <p:cNvSpPr/>
          <p:nvPr/>
        </p:nvSpPr>
        <p:spPr>
          <a:xfrm>
            <a:off x="2667000" y="1990130"/>
            <a:ext cx="8332666" cy="4401205"/>
          </a:xfrm>
          <a:prstGeom prst="rect">
            <a:avLst/>
          </a:prstGeom>
        </p:spPr>
        <p:txBody>
          <a:bodyPr wrap="square">
            <a:spAutoFit/>
          </a:bodyPr>
          <a:lstStyle/>
          <a:p>
            <a:pPr marL="342900" lvl="0" indent="-342900">
              <a:buFont typeface="Wingdings" panose="05000000000000000000" pitchFamily="2" charset="2"/>
              <a:buChar char="Ø"/>
              <a:defRPr/>
            </a:pPr>
            <a:r>
              <a:rPr lang="en-US" sz="2000" dirty="0">
                <a:solidFill>
                  <a:schemeClr val="accent1">
                    <a:lumMod val="50000"/>
                  </a:schemeClr>
                </a:solidFill>
              </a:rPr>
              <a:t>Title I is the largest federal assistance program for the nation’s schools. </a:t>
            </a:r>
          </a:p>
          <a:p>
            <a:pPr marL="342900" lvl="0" indent="-342900">
              <a:buFont typeface="Wingdings" panose="05000000000000000000" pitchFamily="2" charset="2"/>
              <a:buChar char="Ø"/>
              <a:defRPr/>
            </a:pPr>
            <a:endParaRPr lang="en-US" sz="2000" dirty="0">
              <a:solidFill>
                <a:srgbClr val="0070C0"/>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goal of Title I is to provide supplemental funds to assist with closing the achievement gap. </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funds are disbursed from the federal government, to the State of Florida, and then to the Local Education Agency (LEA), which is the District.</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District follows the LEA plan for disbursement to the schools.</a:t>
            </a:r>
          </a:p>
          <a:p>
            <a:pPr lvl="0">
              <a:defRPr/>
            </a:pPr>
            <a:endParaRPr lang="en-US" sz="2000" dirty="0">
              <a:solidFill>
                <a:srgbClr val="002060"/>
              </a:solidFill>
            </a:endParaRPr>
          </a:p>
          <a:p>
            <a:pPr marL="342900" lvl="0" indent="-342900">
              <a:buFont typeface="Wingdings" panose="05000000000000000000" pitchFamily="2" charset="2"/>
              <a:buChar char="Ø"/>
              <a:defRPr/>
            </a:pPr>
            <a:r>
              <a:rPr lang="en-US" sz="2000" b="1" dirty="0">
                <a:solidFill>
                  <a:schemeClr val="tx1"/>
                </a:solidFill>
              </a:rPr>
              <a:t>Mater Academy of St. Cloud </a:t>
            </a:r>
            <a:r>
              <a:rPr lang="en-US" sz="2000" dirty="0">
                <a:solidFill>
                  <a:schemeClr val="accent1">
                    <a:lumMod val="50000"/>
                  </a:schemeClr>
                </a:solidFill>
              </a:rPr>
              <a:t>is a Title I school because more than 70% of the students meet poverty requirements. </a:t>
            </a:r>
            <a:endParaRPr lang="en-US" sz="14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328" y="6638358"/>
            <a:ext cx="1096361" cy="1096361"/>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535060" y="6638358"/>
            <a:ext cx="1633705" cy="1013946"/>
          </a:xfrm>
          <a:prstGeom prst="rect">
            <a:avLst/>
          </a:prstGeom>
        </p:spPr>
      </p:pic>
      <p:sp>
        <p:nvSpPr>
          <p:cNvPr id="3" name="Rectangle 2">
            <a:extLst>
              <a:ext uri="{FF2B5EF4-FFF2-40B4-BE49-F238E27FC236}">
                <a16:creationId xmlns:a16="http://schemas.microsoft.com/office/drawing/2014/main" id="{725429E2-F5C6-1F61-DC00-886C8F26A149}"/>
              </a:ext>
            </a:extLst>
          </p:cNvPr>
          <p:cNvSpPr/>
          <p:nvPr/>
        </p:nvSpPr>
        <p:spPr>
          <a:xfrm>
            <a:off x="2895600" y="762000"/>
            <a:ext cx="8112868" cy="1323439"/>
          </a:xfrm>
          <a:prstGeom prst="rect">
            <a:avLst/>
          </a:prstGeom>
        </p:spPr>
        <p:txBody>
          <a:bodyPr wrap="square">
            <a:spAutoFit/>
          </a:bodyPr>
          <a:lstStyle/>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We’re here to make GOOD </a:t>
            </a:r>
          </a:p>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THINGS happen for other people. </a:t>
            </a:r>
            <a:endParaRPr lang="en-US" sz="4000" dirty="0">
              <a:solidFill>
                <a:schemeClr val="accent1">
                  <a:lumMod val="50000"/>
                </a:schemeClr>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1F36D521-450C-AED6-281E-E44D78791C4A}"/>
              </a:ext>
            </a:extLst>
          </p:cNvPr>
          <p:cNvSpPr/>
          <p:nvPr/>
        </p:nvSpPr>
        <p:spPr>
          <a:xfrm>
            <a:off x="3832736" y="2438400"/>
            <a:ext cx="6238595" cy="1107996"/>
          </a:xfrm>
          <a:prstGeom prst="rect">
            <a:avLst/>
          </a:prstGeom>
        </p:spPr>
        <p:txBody>
          <a:bodyPr wrap="square">
            <a:spAutoFit/>
          </a:bodyPr>
          <a:lstStyle/>
          <a:p>
            <a:pPr algn="ctr"/>
            <a:r>
              <a:rPr lang="en-US" sz="6600" dirty="0">
                <a:solidFill>
                  <a:srgbClr val="C00000"/>
                </a:solidFill>
              </a:rPr>
              <a:t>Any questions?</a:t>
            </a:r>
          </a:p>
        </p:txBody>
      </p:sp>
      <p:pic>
        <p:nvPicPr>
          <p:cNvPr id="9" name="Picture 8">
            <a:extLst>
              <a:ext uri="{FF2B5EF4-FFF2-40B4-BE49-F238E27FC236}">
                <a16:creationId xmlns:a16="http://schemas.microsoft.com/office/drawing/2014/main" id="{E8085E99-BF64-2C3F-3DD9-9578F0175FEA}"/>
              </a:ext>
            </a:extLst>
          </p:cNvPr>
          <p:cNvPicPr>
            <a:picLocks noChangeAspect="1"/>
          </p:cNvPicPr>
          <p:nvPr/>
        </p:nvPicPr>
        <p:blipFill>
          <a:blip r:embed="rId5"/>
          <a:stretch>
            <a:fillRect/>
          </a:stretch>
        </p:blipFill>
        <p:spPr>
          <a:xfrm rot="335045">
            <a:off x="5584231" y="4042598"/>
            <a:ext cx="2300863" cy="2123005"/>
          </a:xfrm>
          <a:prstGeom prst="rect">
            <a:avLst/>
          </a:prstGeom>
        </p:spPr>
      </p:pic>
    </p:spTree>
    <p:extLst>
      <p:ext uri="{BB962C8B-B14F-4D97-AF65-F5344CB8AC3E}">
        <p14:creationId xmlns:p14="http://schemas.microsoft.com/office/powerpoint/2010/main" val="40045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9" name="Rectangle 8">
            <a:extLst>
              <a:ext uri="{FF2B5EF4-FFF2-40B4-BE49-F238E27FC236}">
                <a16:creationId xmlns:a16="http://schemas.microsoft.com/office/drawing/2014/main" id="{899D72B5-4151-64AB-A1A9-DB056C8ECA60}"/>
              </a:ext>
            </a:extLst>
          </p:cNvPr>
          <p:cNvSpPr/>
          <p:nvPr/>
        </p:nvSpPr>
        <p:spPr>
          <a:xfrm>
            <a:off x="2819400" y="1479623"/>
            <a:ext cx="9568388" cy="4813154"/>
          </a:xfrm>
          <a:prstGeom prst="rect">
            <a:avLst/>
          </a:prstGeom>
        </p:spPr>
        <p:txBody>
          <a:bodyPr wrap="square">
            <a:spAutoFit/>
          </a:bodyPr>
          <a:lstStyle/>
          <a:p>
            <a:pPr lvl="0">
              <a:lnSpc>
                <a:spcPct val="120000"/>
              </a:lnSpc>
              <a:buFont typeface="Wingdings" panose="05000000000000000000" pitchFamily="2" charset="2"/>
              <a:buChar char="Ø"/>
            </a:pPr>
            <a:r>
              <a:rPr lang="en-US" dirty="0">
                <a:solidFill>
                  <a:schemeClr val="accent1">
                    <a:lumMod val="50000"/>
                  </a:schemeClr>
                </a:solidFill>
              </a:rPr>
              <a:t>The LEA Title I Plan is the District’s annual plan for district strategic initiatives to increase academic achievement. </a:t>
            </a:r>
          </a:p>
          <a:p>
            <a:pPr lvl="0">
              <a:lnSpc>
                <a:spcPct val="120000"/>
              </a:lnSpc>
              <a:buFont typeface="Wingdings" panose="05000000000000000000" pitchFamily="2" charset="2"/>
              <a:buChar char="Ø"/>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The LEA Title I Parent and Family Engagement Plan is a component of this plan.</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 Some items included are:</a:t>
            </a:r>
          </a:p>
          <a:p>
            <a:pPr marL="742950" lvl="1" indent="-285750">
              <a:lnSpc>
                <a:spcPct val="120000"/>
              </a:lnSpc>
              <a:buFont typeface="Arial" panose="020B0604020202020204" pitchFamily="34" charset="0"/>
              <a:buChar char="•"/>
            </a:pPr>
            <a:r>
              <a:rPr lang="en-US" dirty="0">
                <a:solidFill>
                  <a:schemeClr val="accent1">
                    <a:lumMod val="50000"/>
                  </a:schemeClr>
                </a:solidFill>
              </a:rPr>
              <a:t>Student academic assessments </a:t>
            </a:r>
          </a:p>
          <a:p>
            <a:pPr marL="742950" lvl="1" indent="-285750">
              <a:lnSpc>
                <a:spcPct val="120000"/>
              </a:lnSpc>
              <a:buFont typeface="Arial" panose="020B0604020202020204" pitchFamily="34" charset="0"/>
              <a:buChar char="•"/>
            </a:pPr>
            <a:r>
              <a:rPr lang="en-US" dirty="0">
                <a:solidFill>
                  <a:schemeClr val="accent1">
                    <a:lumMod val="50000"/>
                  </a:schemeClr>
                </a:solidFill>
              </a:rPr>
              <a:t>Staff Qualifications and Professional Development</a:t>
            </a:r>
          </a:p>
          <a:p>
            <a:pPr marL="742950" lvl="1" indent="-285750">
              <a:lnSpc>
                <a:spcPct val="120000"/>
              </a:lnSpc>
              <a:buFont typeface="Arial" panose="020B0604020202020204" pitchFamily="34" charset="0"/>
              <a:buChar char="•"/>
            </a:pPr>
            <a:r>
              <a:rPr lang="en-US" dirty="0">
                <a:solidFill>
                  <a:schemeClr val="accent1">
                    <a:lumMod val="50000"/>
                  </a:schemeClr>
                </a:solidFill>
              </a:rPr>
              <a:t>Parental Involvement Strategies, including the LEA Parent and Family Engagement Plan</a:t>
            </a:r>
          </a:p>
          <a:p>
            <a:pPr marL="742950" lvl="1" indent="-285750">
              <a:lnSpc>
                <a:spcPct val="120000"/>
              </a:lnSpc>
              <a:buFont typeface="Arial" panose="020B0604020202020204" pitchFamily="34" charset="0"/>
              <a:buChar char="•"/>
            </a:pPr>
            <a:r>
              <a:rPr lang="en-US" dirty="0">
                <a:solidFill>
                  <a:schemeClr val="accent1">
                    <a:lumMod val="50000"/>
                  </a:schemeClr>
                </a:solidFill>
              </a:rPr>
              <a:t>School improvement goals</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Title I parents/guardians have the right to be involved in the development of the LEA Title I Plan and the LEA Parent and Family Engagement Plan.</a:t>
            </a:r>
            <a:endParaRPr lang="en-US" dirty="0">
              <a:solidFill>
                <a:schemeClr val="accent1">
                  <a:lumMod val="50000"/>
                </a:schemeClr>
              </a:solidFill>
              <a:cs typeface="Aharoni" pitchFamily="2" charset="-79"/>
            </a:endParaRPr>
          </a:p>
        </p:txBody>
      </p:sp>
      <p:sp>
        <p:nvSpPr>
          <p:cNvPr id="10" name="Rectangle 9">
            <a:extLst>
              <a:ext uri="{FF2B5EF4-FFF2-40B4-BE49-F238E27FC236}">
                <a16:creationId xmlns:a16="http://schemas.microsoft.com/office/drawing/2014/main" id="{0D5B0B33-8D15-D226-889F-0C0A705DEED8}"/>
              </a:ext>
            </a:extLst>
          </p:cNvPr>
          <p:cNvSpPr/>
          <p:nvPr/>
        </p:nvSpPr>
        <p:spPr>
          <a:xfrm>
            <a:off x="2084832" y="304800"/>
            <a:ext cx="6855078" cy="707886"/>
          </a:xfrm>
          <a:prstGeom prst="rect">
            <a:avLst/>
          </a:prstGeom>
        </p:spPr>
        <p:txBody>
          <a:bodyPr wrap="square">
            <a:spAutoFit/>
          </a:bodyPr>
          <a:lstStyle/>
          <a:p>
            <a:pPr algn="ctr"/>
            <a:r>
              <a:rPr lang="en-US" sz="4000" dirty="0">
                <a:solidFill>
                  <a:schemeClr val="accent1">
                    <a:lumMod val="50000"/>
                  </a:schemeClr>
                </a:solidFill>
              </a:rPr>
              <a:t>What is the LEA Title I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5" name="Rectangle 4">
            <a:extLst>
              <a:ext uri="{FF2B5EF4-FFF2-40B4-BE49-F238E27FC236}">
                <a16:creationId xmlns:a16="http://schemas.microsoft.com/office/drawing/2014/main" id="{0BCA43CE-1F93-E540-0B88-3224D5FF0984}"/>
              </a:ext>
            </a:extLst>
          </p:cNvPr>
          <p:cNvSpPr/>
          <p:nvPr/>
        </p:nvSpPr>
        <p:spPr>
          <a:xfrm>
            <a:off x="304800" y="838200"/>
            <a:ext cx="8062982" cy="646331"/>
          </a:xfrm>
          <a:prstGeom prst="rect">
            <a:avLst/>
          </a:prstGeom>
        </p:spPr>
        <p:txBody>
          <a:bodyPr wrap="square">
            <a:spAutoFit/>
          </a:bodyPr>
          <a:lstStyle/>
          <a:p>
            <a:pPr algn="ctr"/>
            <a:r>
              <a:rPr lang="en-US" sz="3600" dirty="0">
                <a:solidFill>
                  <a:schemeClr val="tx2"/>
                </a:solidFill>
              </a:rPr>
              <a:t>What is a School-Wide Title I Plan?</a:t>
            </a:r>
          </a:p>
        </p:txBody>
      </p:sp>
      <p:sp>
        <p:nvSpPr>
          <p:cNvPr id="6" name="Rectangle 5">
            <a:extLst>
              <a:ext uri="{FF2B5EF4-FFF2-40B4-BE49-F238E27FC236}">
                <a16:creationId xmlns:a16="http://schemas.microsoft.com/office/drawing/2014/main" id="{DC7C71AB-936B-1CB4-821C-BC22A75D263A}"/>
              </a:ext>
            </a:extLst>
          </p:cNvPr>
          <p:cNvSpPr/>
          <p:nvPr/>
        </p:nvSpPr>
        <p:spPr>
          <a:xfrm>
            <a:off x="1143000" y="1947207"/>
            <a:ext cx="10730902" cy="2677656"/>
          </a:xfrm>
          <a:prstGeom prst="rect">
            <a:avLst/>
          </a:prstGeom>
        </p:spPr>
        <p:txBody>
          <a:bodyPr wrap="square">
            <a:spAutoFit/>
          </a:bodyPr>
          <a:lstStyle/>
          <a:p>
            <a:pPr marL="342900" indent="-342900">
              <a:lnSpc>
                <a:spcPct val="100000"/>
              </a:lnSpc>
              <a:buFont typeface="Wingdings" panose="05000000000000000000" pitchFamily="2" charset="2"/>
              <a:buChar char="Ø"/>
              <a:defRPr/>
            </a:pPr>
            <a:r>
              <a:rPr lang="en-US" sz="2400" dirty="0">
                <a:solidFill>
                  <a:schemeClr val="accent1">
                    <a:lumMod val="50000"/>
                  </a:schemeClr>
                </a:solidFill>
              </a:rPr>
              <a:t>Each school receiving Title I funds must have a plan.</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The school-wide plan components are included in the School Improvement Plan (SIP) </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Title I parents/guardians have the right to be involved in the development of </a:t>
            </a:r>
            <a:r>
              <a:rPr lang="en-US" sz="2400" b="1" dirty="0">
                <a:solidFill>
                  <a:schemeClr val="tx1"/>
                </a:solidFill>
              </a:rPr>
              <a:t>Mater Academy of St. Cloud </a:t>
            </a:r>
            <a:r>
              <a:rPr lang="en-US" sz="2400" dirty="0">
                <a:solidFill>
                  <a:schemeClr val="accent1">
                    <a:lumMod val="50000"/>
                  </a:schemeClr>
                </a:solidFill>
              </a:rPr>
              <a:t>School Improvement Plan (SIP)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613578"/>
            <a:ext cx="1070068" cy="1070068"/>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613578"/>
            <a:ext cx="1724131" cy="1070068"/>
          </a:xfrm>
          <a:prstGeom prst="rect">
            <a:avLst/>
          </a:prstGeom>
        </p:spPr>
      </p:pic>
      <p:sp>
        <p:nvSpPr>
          <p:cNvPr id="5" name="Rectangle 4">
            <a:extLst>
              <a:ext uri="{FF2B5EF4-FFF2-40B4-BE49-F238E27FC236}">
                <a16:creationId xmlns:a16="http://schemas.microsoft.com/office/drawing/2014/main" id="{44BCD5E8-FD7E-E187-0CBD-E12CFA1B3867}"/>
              </a:ext>
            </a:extLst>
          </p:cNvPr>
          <p:cNvSpPr/>
          <p:nvPr/>
        </p:nvSpPr>
        <p:spPr>
          <a:xfrm>
            <a:off x="228600" y="843660"/>
            <a:ext cx="9600618" cy="923330"/>
          </a:xfrm>
          <a:prstGeom prst="rect">
            <a:avLst/>
          </a:prstGeom>
        </p:spPr>
        <p:txBody>
          <a:bodyPr wrap="square">
            <a:spAutoFit/>
          </a:bodyPr>
          <a:lstStyle/>
          <a:p>
            <a:pPr algn="ctr"/>
            <a:r>
              <a:rPr lang="en-US" sz="5400" dirty="0">
                <a:solidFill>
                  <a:schemeClr val="accent1">
                    <a:lumMod val="50000"/>
                  </a:schemeClr>
                </a:solidFill>
              </a:rPr>
              <a:t>School Improvement Planning</a:t>
            </a:r>
          </a:p>
        </p:txBody>
      </p:sp>
      <p:sp>
        <p:nvSpPr>
          <p:cNvPr id="6" name="Rectangle 5">
            <a:extLst>
              <a:ext uri="{FF2B5EF4-FFF2-40B4-BE49-F238E27FC236}">
                <a16:creationId xmlns:a16="http://schemas.microsoft.com/office/drawing/2014/main" id="{5B762599-FA46-1B62-EBF8-E5A2FE98BC0E}"/>
              </a:ext>
            </a:extLst>
          </p:cNvPr>
          <p:cNvSpPr/>
          <p:nvPr/>
        </p:nvSpPr>
        <p:spPr>
          <a:xfrm>
            <a:off x="1222468" y="1806761"/>
            <a:ext cx="9780229" cy="4483535"/>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Our school has identified the following areas of focus for 2023-2024:</a:t>
            </a:r>
          </a:p>
          <a:p>
            <a:pPr algn="ctr">
              <a:lnSpc>
                <a:spcPct val="120000"/>
              </a:lnSpc>
            </a:pPr>
            <a:r>
              <a:rPr lang="en-US" sz="2400" dirty="0">
                <a:solidFill>
                  <a:srgbClr val="002060"/>
                </a:solidFill>
              </a:rPr>
              <a:t>	</a:t>
            </a:r>
            <a:r>
              <a:rPr lang="en-US" sz="2400" b="1" dirty="0">
                <a:solidFill>
                  <a:srgbClr val="FF0000"/>
                </a:solidFill>
              </a:rPr>
              <a:t>1. Implement a coaching model to increase explicit instruction in the classroom.</a:t>
            </a:r>
          </a:p>
          <a:p>
            <a:pPr algn="l">
              <a:lnSpc>
                <a:spcPct val="120000"/>
              </a:lnSpc>
            </a:pPr>
            <a:r>
              <a:rPr lang="en-US" sz="2400" b="1" dirty="0">
                <a:solidFill>
                  <a:srgbClr val="FF0000"/>
                </a:solidFill>
              </a:rPr>
              <a:t>	2. Increase student attendance. </a:t>
            </a:r>
          </a:p>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Please visit our monthly School Advisory Committee (SAC) meetings, where we discuss our progress and how we can raise achievement. </a:t>
            </a:r>
          </a:p>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During the months of September, December, and March, we will review, discuss, and solicit feedback regarding the school’s Title I and Parent &amp; Family Engagement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sp>
        <p:nvSpPr>
          <p:cNvPr id="8" name="Rectangle 7">
            <a:extLst>
              <a:ext uri="{FF2B5EF4-FFF2-40B4-BE49-F238E27FC236}">
                <a16:creationId xmlns:a16="http://schemas.microsoft.com/office/drawing/2014/main" id="{43C26BD6-F896-32C5-E5B0-D2BEF07A8D44}"/>
              </a:ext>
            </a:extLst>
          </p:cNvPr>
          <p:cNvSpPr/>
          <p:nvPr/>
        </p:nvSpPr>
        <p:spPr>
          <a:xfrm>
            <a:off x="2743200" y="722282"/>
            <a:ext cx="7138622" cy="707886"/>
          </a:xfrm>
          <a:prstGeom prst="rect">
            <a:avLst/>
          </a:prstGeom>
        </p:spPr>
        <p:txBody>
          <a:bodyPr wrap="none">
            <a:spAutoFit/>
          </a:bodyPr>
          <a:lstStyle/>
          <a:p>
            <a:pPr algn="ctr"/>
            <a:r>
              <a:rPr lang="en-US" sz="4000" b="1" dirty="0">
                <a:solidFill>
                  <a:schemeClr val="accent1">
                    <a:lumMod val="50000"/>
                  </a:schemeClr>
                </a:solidFill>
              </a:rPr>
              <a:t>School Improvement Plan Scores</a:t>
            </a:r>
            <a:endParaRPr lang="en-US" sz="4000" dirty="0">
              <a:solidFill>
                <a:schemeClr val="accent1">
                  <a:lumMod val="50000"/>
                </a:schemeClr>
              </a:solidFill>
            </a:endParaRPr>
          </a:p>
        </p:txBody>
      </p:sp>
      <p:sp>
        <p:nvSpPr>
          <p:cNvPr id="9" name="Rectangle 8">
            <a:extLst>
              <a:ext uri="{FF2B5EF4-FFF2-40B4-BE49-F238E27FC236}">
                <a16:creationId xmlns:a16="http://schemas.microsoft.com/office/drawing/2014/main" id="{325331D0-E65A-0238-E5DD-3E8A34601D7D}"/>
              </a:ext>
            </a:extLst>
          </p:cNvPr>
          <p:cNvSpPr/>
          <p:nvPr/>
        </p:nvSpPr>
        <p:spPr>
          <a:xfrm>
            <a:off x="2398891" y="1676400"/>
            <a:ext cx="8003816" cy="4807726"/>
          </a:xfrm>
          <a:prstGeom prst="rect">
            <a:avLst/>
          </a:prstGeom>
        </p:spPr>
        <p:txBody>
          <a:bodyPr wrap="square" lIns="91440" tIns="45720" rIns="91440" bIns="45720" anchor="t">
            <a:spAutoFit/>
          </a:bodyPr>
          <a:lstStyle/>
          <a:p>
            <a:pPr algn="ctr">
              <a:lnSpc>
                <a:spcPct val="120000"/>
              </a:lnSpc>
            </a:pPr>
            <a:r>
              <a:rPr lang="en-US" b="1" dirty="0">
                <a:solidFill>
                  <a:schemeClr val="accent1">
                    <a:lumMod val="50000"/>
                  </a:schemeClr>
                </a:solidFill>
              </a:rPr>
              <a:t>Student scores for the 2022-2023 Florida Standards Assessment (FSA) </a:t>
            </a:r>
          </a:p>
          <a:p>
            <a:pPr algn="ctr">
              <a:lnSpc>
                <a:spcPct val="120000"/>
              </a:lnSpc>
            </a:pPr>
            <a:r>
              <a:rPr lang="en-US" b="1" dirty="0">
                <a:solidFill>
                  <a:schemeClr val="accent1">
                    <a:lumMod val="50000"/>
                  </a:schemeClr>
                </a:solidFill>
              </a:rPr>
              <a:t>and/or End-of-Course (EOC) are listed below:</a:t>
            </a:r>
            <a:endParaRPr lang="en-US" sz="1200" b="1" dirty="0">
              <a:solidFill>
                <a:schemeClr val="accent1">
                  <a:lumMod val="50000"/>
                </a:schemeClr>
              </a:solidFill>
            </a:endParaRPr>
          </a:p>
          <a:p>
            <a:pPr algn="ctr">
              <a:lnSpc>
                <a:spcPct val="120000"/>
              </a:lnSpc>
              <a:buFont typeface="Wingdings" panose="05000000000000000000" pitchFamily="2" charset="2"/>
              <a:buChar char="Ø"/>
            </a:pPr>
            <a:r>
              <a:rPr lang="en-US" b="1" dirty="0">
                <a:solidFill>
                  <a:srgbClr val="FF0000"/>
                </a:solidFill>
                <a:ea typeface="+mn-lt"/>
                <a:cs typeface="+mn-lt"/>
              </a:rPr>
              <a:t>2022-2023</a:t>
            </a:r>
            <a:r>
              <a:rPr lang="en-US" b="1" dirty="0">
                <a:solidFill>
                  <a:srgbClr val="FF0000"/>
                </a:solidFill>
              </a:rPr>
              <a:t> Data PM3 ELA – 46% passed</a:t>
            </a:r>
            <a:endParaRPr lang="en-US" b="1" dirty="0">
              <a:solidFill>
                <a:srgbClr val="FF0000"/>
              </a:solidFill>
              <a:cs typeface="Calibri"/>
            </a:endParaRPr>
          </a:p>
          <a:p>
            <a:pPr algn="ctr">
              <a:lnSpc>
                <a:spcPct val="50000"/>
              </a:lnSpc>
            </a:pPr>
            <a:endParaRPr lang="en-US" b="1" dirty="0">
              <a:solidFill>
                <a:srgbClr val="FF0000"/>
              </a:solidFill>
            </a:endParaRPr>
          </a:p>
          <a:p>
            <a:pPr algn="ctr">
              <a:lnSpc>
                <a:spcPct val="120000"/>
              </a:lnSpc>
              <a:buFont typeface="Wingdings" panose="05000000000000000000" pitchFamily="2" charset="2"/>
              <a:buChar char="Ø"/>
            </a:pPr>
            <a:r>
              <a:rPr lang="en-US" b="1" dirty="0">
                <a:solidFill>
                  <a:srgbClr val="FF0000"/>
                </a:solidFill>
                <a:ea typeface="+mn-lt"/>
                <a:cs typeface="+mn-lt"/>
              </a:rPr>
              <a:t>2022-2023 Data PM3 Math – 47% passed</a:t>
            </a:r>
            <a:endParaRPr lang="en-US" b="1" dirty="0">
              <a:solidFill>
                <a:srgbClr val="FF0000"/>
              </a:solidFill>
              <a:cs typeface="Calibri"/>
            </a:endParaRPr>
          </a:p>
          <a:p>
            <a:pPr algn="ctr">
              <a:lnSpc>
                <a:spcPct val="50000"/>
              </a:lnSpc>
            </a:pPr>
            <a:endParaRPr lang="en-US" b="1" dirty="0">
              <a:solidFill>
                <a:srgbClr val="FF0000"/>
              </a:solidFill>
            </a:endParaRPr>
          </a:p>
          <a:p>
            <a:pPr algn="ctr">
              <a:lnSpc>
                <a:spcPct val="120000"/>
              </a:lnSpc>
              <a:buFont typeface="Wingdings" panose="05000000000000000000" pitchFamily="2" charset="2"/>
              <a:buChar char="Ø"/>
            </a:pPr>
            <a:r>
              <a:rPr lang="en-US" b="1" dirty="0">
                <a:solidFill>
                  <a:srgbClr val="FF0000"/>
                </a:solidFill>
                <a:ea typeface="+mn-lt"/>
                <a:cs typeface="+mn-lt"/>
              </a:rPr>
              <a:t>2022-2023 Data Science (5</a:t>
            </a:r>
            <a:r>
              <a:rPr lang="en-US" b="1" baseline="30000" dirty="0">
                <a:solidFill>
                  <a:srgbClr val="FF0000"/>
                </a:solidFill>
                <a:ea typeface="+mn-lt"/>
                <a:cs typeface="+mn-lt"/>
              </a:rPr>
              <a:t>th</a:t>
            </a:r>
            <a:r>
              <a:rPr lang="en-US" b="1" dirty="0">
                <a:solidFill>
                  <a:srgbClr val="FF0000"/>
                </a:solidFill>
                <a:ea typeface="+mn-lt"/>
                <a:cs typeface="+mn-lt"/>
              </a:rPr>
              <a:t>&amp;8</a:t>
            </a:r>
            <a:r>
              <a:rPr lang="en-US" b="1" baseline="30000" dirty="0">
                <a:solidFill>
                  <a:srgbClr val="FF0000"/>
                </a:solidFill>
                <a:ea typeface="+mn-lt"/>
                <a:cs typeface="+mn-lt"/>
              </a:rPr>
              <a:t>th</a:t>
            </a:r>
            <a:r>
              <a:rPr lang="en-US" b="1" dirty="0">
                <a:solidFill>
                  <a:srgbClr val="FF0000"/>
                </a:solidFill>
                <a:ea typeface="+mn-lt"/>
                <a:cs typeface="+mn-lt"/>
              </a:rPr>
              <a:t> grade) 28%</a:t>
            </a:r>
          </a:p>
          <a:p>
            <a:pPr algn="ctr">
              <a:lnSpc>
                <a:spcPct val="120000"/>
              </a:lnSpc>
              <a:buFont typeface="Wingdings" panose="05000000000000000000" pitchFamily="2" charset="2"/>
              <a:buChar char="Ø"/>
            </a:pPr>
            <a:endParaRPr lang="en-US" b="1" dirty="0">
              <a:solidFill>
                <a:srgbClr val="FF0000"/>
              </a:solidFill>
              <a:ea typeface="+mn-lt"/>
              <a:cs typeface="+mn-lt"/>
            </a:endParaRPr>
          </a:p>
          <a:p>
            <a:pPr marL="285750" indent="-285750" algn="ctr">
              <a:lnSpc>
                <a:spcPct val="120000"/>
              </a:lnSpc>
              <a:buFont typeface="Wingdings" panose="05000000000000000000" pitchFamily="2" charset="2"/>
              <a:buChar char="Ø"/>
            </a:pPr>
            <a:r>
              <a:rPr lang="en-US" b="1" dirty="0">
                <a:solidFill>
                  <a:srgbClr val="FF0000"/>
                </a:solidFill>
                <a:ea typeface="+mn-lt"/>
                <a:cs typeface="+mn-lt"/>
              </a:rPr>
              <a:t>2022-2023 Data Civics (7</a:t>
            </a:r>
            <a:r>
              <a:rPr lang="en-US" b="1" baseline="30000" dirty="0">
                <a:solidFill>
                  <a:srgbClr val="FF0000"/>
                </a:solidFill>
                <a:ea typeface="+mn-lt"/>
                <a:cs typeface="+mn-lt"/>
              </a:rPr>
              <a:t>th</a:t>
            </a:r>
            <a:r>
              <a:rPr lang="en-US" b="1" dirty="0">
                <a:solidFill>
                  <a:srgbClr val="FF0000"/>
                </a:solidFill>
                <a:ea typeface="+mn-lt"/>
                <a:cs typeface="+mn-lt"/>
              </a:rPr>
              <a:t> grade) 76%</a:t>
            </a:r>
          </a:p>
          <a:p>
            <a:pPr algn="ctr">
              <a:lnSpc>
                <a:spcPct val="120000"/>
              </a:lnSpc>
            </a:pPr>
            <a:endParaRPr lang="en-US" b="1" dirty="0">
              <a:solidFill>
                <a:srgbClr val="FF0000"/>
              </a:solidFill>
              <a:cs typeface="Calibri"/>
            </a:endParaRPr>
          </a:p>
          <a:p>
            <a:pPr algn="ctr" fontAlgn="auto">
              <a:lnSpc>
                <a:spcPct val="120000"/>
              </a:lnSpc>
              <a:spcBef>
                <a:spcPts val="0"/>
              </a:spcBef>
              <a:spcAft>
                <a:spcPts val="0"/>
              </a:spcAft>
            </a:pPr>
            <a:endParaRPr lang="en-US" sz="1400" b="1" dirty="0">
              <a:solidFill>
                <a:srgbClr val="0070C0"/>
              </a:solidFill>
            </a:endParaRPr>
          </a:p>
          <a:p>
            <a:pPr algn="ctr" fontAlgn="auto">
              <a:lnSpc>
                <a:spcPct val="120000"/>
              </a:lnSpc>
              <a:spcBef>
                <a:spcPts val="0"/>
              </a:spcBef>
              <a:spcAft>
                <a:spcPts val="0"/>
              </a:spcAft>
            </a:pPr>
            <a:r>
              <a:rPr lang="en-US" b="1" dirty="0">
                <a:solidFill>
                  <a:schemeClr val="accent1">
                    <a:lumMod val="50000"/>
                  </a:schemeClr>
                </a:solidFill>
              </a:rPr>
              <a:t>Our school’s 2023-2024 School Improvement Plan can be accessed at: </a:t>
            </a:r>
          </a:p>
          <a:p>
            <a:pPr algn="ctr" fontAlgn="auto">
              <a:lnSpc>
                <a:spcPct val="120000"/>
              </a:lnSpc>
              <a:spcBef>
                <a:spcPts val="0"/>
              </a:spcBef>
              <a:spcAft>
                <a:spcPts val="0"/>
              </a:spcAft>
            </a:pPr>
            <a:r>
              <a:rPr lang="en-US" b="1" dirty="0">
                <a:solidFill>
                  <a:srgbClr val="00B0F0"/>
                </a:solidFill>
                <a:hlinkClick r:id="rId5">
                  <a:extLst>
                    <a:ext uri="{A12FA001-AC4F-418D-AE19-62706E023703}">
                      <ahyp:hlinkClr xmlns:ahyp="http://schemas.microsoft.com/office/drawing/2018/hyperlinkcolor" val="tx"/>
                    </a:ext>
                  </a:extLst>
                </a:hlinkClick>
              </a:rPr>
              <a:t>https://www.floridacims.org/districts/osceola</a:t>
            </a:r>
            <a:r>
              <a:rPr lang="en-US" b="1" dirty="0">
                <a:solidFill>
                  <a:srgbClr val="00B0F0"/>
                </a:solidFill>
              </a:rPr>
              <a:t> </a:t>
            </a:r>
          </a:p>
          <a:p>
            <a:pPr algn="ctr">
              <a:lnSpc>
                <a:spcPct val="120000"/>
              </a:lnSpc>
            </a:pPr>
            <a:endParaRPr lang="en-US" sz="1200" b="1" dirty="0">
              <a:solidFill>
                <a:schemeClr val="bg1"/>
              </a:solidFill>
            </a:endParaRPr>
          </a:p>
          <a:p>
            <a:pPr algn="ctr" fontAlgn="auto">
              <a:lnSpc>
                <a:spcPct val="120000"/>
              </a:lnSpc>
              <a:spcBef>
                <a:spcPts val="0"/>
              </a:spcBef>
              <a:spcAft>
                <a:spcPts val="0"/>
              </a:spcAft>
            </a:pPr>
            <a:r>
              <a:rPr lang="en-US" b="1" dirty="0">
                <a:solidFill>
                  <a:schemeClr val="accent1">
                    <a:lumMod val="50000"/>
                  </a:schemeClr>
                </a:solidFill>
              </a:rPr>
              <a:t>Each school year, we use the previous year’s scores to determine </a:t>
            </a:r>
          </a:p>
          <a:p>
            <a:pPr algn="ctr" fontAlgn="auto">
              <a:lnSpc>
                <a:spcPct val="120000"/>
              </a:lnSpc>
              <a:spcBef>
                <a:spcPts val="0"/>
              </a:spcBef>
              <a:spcAft>
                <a:spcPts val="0"/>
              </a:spcAft>
            </a:pPr>
            <a:r>
              <a:rPr lang="en-US" b="1" dirty="0">
                <a:solidFill>
                  <a:schemeClr val="accent1">
                    <a:lumMod val="50000"/>
                  </a:schemeClr>
                </a:solidFill>
              </a:rPr>
              <a:t>our school improvement goals for the next year.</a:t>
            </a:r>
          </a:p>
        </p:txBody>
      </p:sp>
    </p:spTree>
    <p:extLst>
      <p:ext uri="{BB962C8B-B14F-4D97-AF65-F5344CB8AC3E}">
        <p14:creationId xmlns:p14="http://schemas.microsoft.com/office/powerpoint/2010/main" val="207924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489554"/>
            <a:ext cx="1282846" cy="1282846"/>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601200" y="6486205"/>
            <a:ext cx="1964418" cy="1219200"/>
          </a:xfrm>
          <a:prstGeom prst="rect">
            <a:avLst/>
          </a:prstGeom>
        </p:spPr>
      </p:pic>
      <p:sp>
        <p:nvSpPr>
          <p:cNvPr id="3" name="Rectangle 2">
            <a:extLst>
              <a:ext uri="{FF2B5EF4-FFF2-40B4-BE49-F238E27FC236}">
                <a16:creationId xmlns:a16="http://schemas.microsoft.com/office/drawing/2014/main" id="{EE63069C-5ADB-01F2-B7BA-52282D61D9DC}"/>
              </a:ext>
            </a:extLst>
          </p:cNvPr>
          <p:cNvSpPr/>
          <p:nvPr/>
        </p:nvSpPr>
        <p:spPr>
          <a:xfrm>
            <a:off x="3086100" y="838200"/>
            <a:ext cx="6629400" cy="1754326"/>
          </a:xfrm>
          <a:prstGeom prst="rect">
            <a:avLst/>
          </a:prstGeom>
        </p:spPr>
        <p:txBody>
          <a:bodyPr wrap="square">
            <a:spAutoFit/>
          </a:bodyPr>
          <a:lstStyle/>
          <a:p>
            <a:pPr lvl="0" algn="ctr"/>
            <a:r>
              <a:rPr lang="en-US" sz="3600" dirty="0">
                <a:solidFill>
                  <a:schemeClr val="accent1">
                    <a:lumMod val="50000"/>
                  </a:schemeClr>
                </a:solidFill>
              </a:rPr>
              <a:t>How does Mater Academy of St. Cloud</a:t>
            </a:r>
            <a:r>
              <a:rPr lang="en-US" sz="3600" dirty="0">
                <a:solidFill>
                  <a:srgbClr val="FF0000"/>
                </a:solidFill>
              </a:rPr>
              <a:t> </a:t>
            </a:r>
            <a:r>
              <a:rPr lang="en-US" sz="3600" dirty="0">
                <a:solidFill>
                  <a:schemeClr val="accent1">
                    <a:lumMod val="50000"/>
                  </a:schemeClr>
                </a:solidFill>
              </a:rPr>
              <a:t>use Title I and SIP funds?</a:t>
            </a:r>
          </a:p>
        </p:txBody>
      </p:sp>
      <p:sp>
        <p:nvSpPr>
          <p:cNvPr id="4" name="Rectangle 3">
            <a:extLst>
              <a:ext uri="{FF2B5EF4-FFF2-40B4-BE49-F238E27FC236}">
                <a16:creationId xmlns:a16="http://schemas.microsoft.com/office/drawing/2014/main" id="{C95E5F84-8B7E-DC4B-FE55-34A488DA3446}"/>
              </a:ext>
            </a:extLst>
          </p:cNvPr>
          <p:cNvSpPr/>
          <p:nvPr/>
        </p:nvSpPr>
        <p:spPr>
          <a:xfrm>
            <a:off x="2955018" y="2590800"/>
            <a:ext cx="8610600" cy="1631216"/>
          </a:xfrm>
          <a:prstGeom prst="rect">
            <a:avLst/>
          </a:prstGeom>
        </p:spPr>
        <p:txBody>
          <a:bodyPr wrap="square">
            <a:spAutoFit/>
          </a:bodyPr>
          <a:lstStyle/>
          <a:p>
            <a:pPr marL="342900" lvl="0" indent="-342900">
              <a:spcBef>
                <a:spcPct val="20000"/>
              </a:spcBef>
              <a:buFont typeface="Wingdings" panose="05000000000000000000" pitchFamily="2" charset="2"/>
              <a:buChar char="Ø"/>
              <a:defRPr/>
            </a:pPr>
            <a:r>
              <a:rPr lang="en-US" sz="2000" dirty="0">
                <a:solidFill>
                  <a:schemeClr val="accent1">
                    <a:lumMod val="50000"/>
                  </a:schemeClr>
                </a:solidFill>
              </a:rPr>
              <a:t>Federal Title I funds must </a:t>
            </a:r>
            <a:r>
              <a:rPr lang="en-US" sz="2000" b="1" u="sng" dirty="0">
                <a:solidFill>
                  <a:schemeClr val="accent1">
                    <a:lumMod val="50000"/>
                  </a:schemeClr>
                </a:solidFill>
              </a:rPr>
              <a:t>supplement</a:t>
            </a:r>
            <a:r>
              <a:rPr lang="en-US" sz="2000" b="1" dirty="0">
                <a:solidFill>
                  <a:schemeClr val="accent1">
                    <a:lumMod val="50000"/>
                  </a:schemeClr>
                </a:solidFill>
              </a:rPr>
              <a:t> </a:t>
            </a:r>
            <a:r>
              <a:rPr lang="en-US" sz="2000" dirty="0">
                <a:solidFill>
                  <a:schemeClr val="accent1">
                    <a:lumMod val="50000"/>
                  </a:schemeClr>
                </a:solidFill>
              </a:rPr>
              <a:t>the school’s existing programs. At our school we use Title I funds to:</a:t>
            </a:r>
          </a:p>
          <a:p>
            <a:pPr lvl="0">
              <a:defRPr/>
            </a:pPr>
            <a:endParaRPr lang="en-US" sz="2000" dirty="0">
              <a:solidFill>
                <a:schemeClr val="accent1">
                  <a:lumMod val="50000"/>
                </a:schemeClr>
              </a:solidFill>
            </a:endParaRPr>
          </a:p>
          <a:p>
            <a:pPr marL="182880" lvl="0" indent="-342900">
              <a:buFont typeface="Wingdings" panose="05000000000000000000" pitchFamily="2" charset="2"/>
              <a:buChar char="Ø"/>
              <a:defRPr/>
            </a:pPr>
            <a:r>
              <a:rPr lang="en-US" sz="2000" dirty="0">
                <a:solidFill>
                  <a:schemeClr val="accent1">
                    <a:lumMod val="50000"/>
                  </a:schemeClr>
                </a:solidFill>
              </a:rPr>
              <a:t>Add paraprofessionals to the classroom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classroom materials and supplies</a:t>
            </a:r>
          </a:p>
        </p:txBody>
      </p:sp>
    </p:spTree>
    <p:extLst>
      <p:ext uri="{BB962C8B-B14F-4D97-AF65-F5344CB8AC3E}">
        <p14:creationId xmlns:p14="http://schemas.microsoft.com/office/powerpoint/2010/main" val="10365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3" name="Rectangle 2">
            <a:extLst>
              <a:ext uri="{FF2B5EF4-FFF2-40B4-BE49-F238E27FC236}">
                <a16:creationId xmlns:a16="http://schemas.microsoft.com/office/drawing/2014/main" id="{F645840D-6A56-F703-7137-463650F2B0B4}"/>
              </a:ext>
            </a:extLst>
          </p:cNvPr>
          <p:cNvSpPr/>
          <p:nvPr/>
        </p:nvSpPr>
        <p:spPr>
          <a:xfrm>
            <a:off x="1882145" y="838200"/>
            <a:ext cx="10716768" cy="584775"/>
          </a:xfrm>
          <a:prstGeom prst="rect">
            <a:avLst/>
          </a:prstGeom>
        </p:spPr>
        <p:txBody>
          <a:bodyPr wrap="square">
            <a:spAutoFit/>
          </a:bodyPr>
          <a:lstStyle/>
          <a:p>
            <a:pPr lvl="0" algn="ctr"/>
            <a:r>
              <a:rPr lang="en-US" sz="3200" dirty="0">
                <a:solidFill>
                  <a:schemeClr val="accent1">
                    <a:lumMod val="50000"/>
                  </a:schemeClr>
                </a:solidFill>
              </a:rPr>
              <a:t>What is the 1% set-aside and how are parents involved?</a:t>
            </a:r>
          </a:p>
        </p:txBody>
      </p:sp>
      <p:sp>
        <p:nvSpPr>
          <p:cNvPr id="4" name="Rectangle 3">
            <a:extLst>
              <a:ext uri="{FF2B5EF4-FFF2-40B4-BE49-F238E27FC236}">
                <a16:creationId xmlns:a16="http://schemas.microsoft.com/office/drawing/2014/main" id="{622F95F8-6280-9097-26C7-8C86A8762F5C}"/>
              </a:ext>
            </a:extLst>
          </p:cNvPr>
          <p:cNvSpPr/>
          <p:nvPr/>
        </p:nvSpPr>
        <p:spPr>
          <a:xfrm>
            <a:off x="2573119" y="1600200"/>
            <a:ext cx="9334819" cy="3681264"/>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defRPr/>
            </a:pPr>
            <a:r>
              <a:rPr lang="en-US" dirty="0">
                <a:solidFill>
                  <a:schemeClr val="accent1">
                    <a:lumMod val="50000"/>
                  </a:schemeClr>
                </a:solidFill>
              </a:rPr>
              <a:t> For the 2023-2024 school year, the Title I allocation for The School District of Osceola County is $21,832,791.04. Federal law requires the LEA to set aside 1% for parent and family engagement.</a:t>
            </a:r>
          </a:p>
          <a:p>
            <a:pPr lvl="0">
              <a:lnSpc>
                <a:spcPct val="120000"/>
              </a:lnSpc>
              <a:buFont typeface="Wingdings" panose="05000000000000000000" pitchFamily="2" charset="2"/>
              <a:buChar char="Ø"/>
              <a:defRPr/>
            </a:pPr>
            <a:endParaRPr lang="en-US" sz="1600" dirty="0">
              <a:solidFill>
                <a:schemeClr val="accent1">
                  <a:lumMod val="50000"/>
                </a:schemeClr>
              </a:solidFill>
            </a:endParaRPr>
          </a:p>
          <a:p>
            <a:pPr>
              <a:lnSpc>
                <a:spcPct val="120000"/>
              </a:lnSpc>
              <a:buFont typeface="Wingdings" panose="05000000000000000000" pitchFamily="2" charset="2"/>
              <a:buChar char="Ø"/>
              <a:defRPr/>
            </a:pPr>
            <a:r>
              <a:rPr lang="en-US" dirty="0">
                <a:solidFill>
                  <a:schemeClr val="accent1">
                    <a:lumMod val="50000"/>
                  </a:schemeClr>
                </a:solidFill>
              </a:rPr>
              <a:t> 90% of the 1% amount must be allocated to all District Title I schools to implement school-level parent and family engagement. Our school received </a:t>
            </a:r>
            <a:r>
              <a:rPr lang="en-US" sz="1800" b="1" i="0" u="none" strike="noStrike" dirty="0">
                <a:solidFill>
                  <a:srgbClr val="FF0000"/>
                </a:solidFill>
                <a:effectLst/>
                <a:latin typeface="Arial" panose="020B0604020202020204" pitchFamily="34" charset="0"/>
              </a:rPr>
              <a:t>$1,890.56</a:t>
            </a:r>
            <a:r>
              <a:rPr lang="en-US" dirty="0"/>
              <a:t> </a:t>
            </a: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The School District of Osceola County (LEA), will use the remaining 10% of the 1% for parent and family engagement, as well as parent and family events and training.</a:t>
            </a: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Title I parents/guardians have the right and are encouraged to be involved in how this money is spent at the LEA and school level.</a:t>
            </a:r>
          </a:p>
        </p:txBody>
      </p:sp>
      <p:pic>
        <p:nvPicPr>
          <p:cNvPr id="5" name="Picture 4">
            <a:extLst>
              <a:ext uri="{FF2B5EF4-FFF2-40B4-BE49-F238E27FC236}">
                <a16:creationId xmlns:a16="http://schemas.microsoft.com/office/drawing/2014/main" id="{94414737-B6B7-5F07-DC99-DAA6DA61852B}"/>
              </a:ext>
            </a:extLst>
          </p:cNvPr>
          <p:cNvPicPr>
            <a:picLocks noChangeAspect="1"/>
          </p:cNvPicPr>
          <p:nvPr/>
        </p:nvPicPr>
        <p:blipFill>
          <a:blip r:embed="rId5"/>
          <a:stretch>
            <a:fillRect/>
          </a:stretch>
        </p:blipFill>
        <p:spPr>
          <a:xfrm>
            <a:off x="6943286" y="6641153"/>
            <a:ext cx="2414225" cy="890093"/>
          </a:xfrm>
          <a:prstGeom prst="rect">
            <a:avLst/>
          </a:prstGeom>
        </p:spPr>
      </p:pic>
    </p:spTree>
    <p:extLst>
      <p:ext uri="{BB962C8B-B14F-4D97-AF65-F5344CB8AC3E}">
        <p14:creationId xmlns:p14="http://schemas.microsoft.com/office/powerpoint/2010/main" val="17644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7" name="Rectangle 6">
            <a:extLst>
              <a:ext uri="{FF2B5EF4-FFF2-40B4-BE49-F238E27FC236}">
                <a16:creationId xmlns:a16="http://schemas.microsoft.com/office/drawing/2014/main" id="{7A1C5F06-3086-7D57-15BB-770950352733}"/>
              </a:ext>
            </a:extLst>
          </p:cNvPr>
          <p:cNvSpPr/>
          <p:nvPr/>
        </p:nvSpPr>
        <p:spPr>
          <a:xfrm>
            <a:off x="651284" y="518967"/>
            <a:ext cx="9341788" cy="646331"/>
          </a:xfrm>
          <a:prstGeom prst="rect">
            <a:avLst/>
          </a:prstGeom>
        </p:spPr>
        <p:txBody>
          <a:bodyPr wrap="none">
            <a:spAutoFit/>
          </a:bodyPr>
          <a:lstStyle/>
          <a:p>
            <a:pPr algn="ctr"/>
            <a:r>
              <a:rPr lang="en-US" sz="3600" dirty="0">
                <a:solidFill>
                  <a:schemeClr val="accent1">
                    <a:lumMod val="50000"/>
                  </a:schemeClr>
                </a:solidFill>
              </a:rPr>
              <a:t>What is the Parent and Family Engagement Plan?</a:t>
            </a:r>
          </a:p>
        </p:txBody>
      </p:sp>
      <p:sp>
        <p:nvSpPr>
          <p:cNvPr id="8" name="Rectangle 7">
            <a:extLst>
              <a:ext uri="{FF2B5EF4-FFF2-40B4-BE49-F238E27FC236}">
                <a16:creationId xmlns:a16="http://schemas.microsoft.com/office/drawing/2014/main" id="{E0538BCA-84F0-D772-F8CD-253E75ACAA25}"/>
              </a:ext>
            </a:extLst>
          </p:cNvPr>
          <p:cNvSpPr/>
          <p:nvPr/>
        </p:nvSpPr>
        <p:spPr>
          <a:xfrm>
            <a:off x="1142999" y="1219954"/>
            <a:ext cx="10515600" cy="4309128"/>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The LEA and each Title I school creates a Parent and Family Engagement Plan (PFEP)</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This PFEP explains how the requirements of the </a:t>
            </a:r>
            <a:r>
              <a:rPr lang="en-US" sz="1600" i="1" dirty="0">
                <a:solidFill>
                  <a:schemeClr val="accent1">
                    <a:lumMod val="50000"/>
                  </a:schemeClr>
                </a:solidFill>
              </a:rPr>
              <a:t>Every Student Succeeds Act </a:t>
            </a:r>
            <a:r>
              <a:rPr lang="en-US" sz="1600" dirty="0">
                <a:solidFill>
                  <a:schemeClr val="accent1">
                    <a:lumMod val="50000"/>
                  </a:schemeClr>
                </a:solidFill>
              </a:rPr>
              <a:t>of 2015 (ESSA) will be implemented at both the District and School levels.</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It includes: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Expectations for parents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parents will be involved in decision-making</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the LEA and schools will work to build the schools’ and parents’ capacity for strong parent and family engagement to improve student academic achievement</a:t>
            </a:r>
          </a:p>
          <a:p>
            <a:pPr lvl="0">
              <a:lnSpc>
                <a:spcPct val="120000"/>
              </a:lnSpc>
            </a:pPr>
            <a:endParaRPr lang="en-US" sz="16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1600" dirty="0">
                <a:solidFill>
                  <a:schemeClr val="accent1">
                    <a:lumMod val="50000"/>
                  </a:schemeClr>
                </a:solidFill>
              </a:rPr>
              <a:t>Title I parents/guardians have the right to be involved in the development of the School and District Parent and Family Engagement plans.</a:t>
            </a:r>
          </a:p>
          <a:p>
            <a:pPr fontAlgn="auto">
              <a:lnSpc>
                <a:spcPct val="120000"/>
              </a:lnSpc>
              <a:spcBef>
                <a:spcPts val="0"/>
              </a:spcBef>
              <a:spcAft>
                <a:spcPts val="0"/>
              </a:spcAft>
              <a:buFont typeface="Wingdings" panose="05000000000000000000" pitchFamily="2" charset="2"/>
              <a:buChar char="Ø"/>
            </a:pPr>
            <a:endParaRPr lang="en-US" dirty="0">
              <a:solidFill>
                <a:schemeClr val="accent1">
                  <a:lumMod val="50000"/>
                </a:schemeClr>
              </a:solidFill>
            </a:endParaRPr>
          </a:p>
        </p:txBody>
      </p:sp>
      <p:pic>
        <p:nvPicPr>
          <p:cNvPr id="9" name="Picture 8">
            <a:extLst>
              <a:ext uri="{FF2B5EF4-FFF2-40B4-BE49-F238E27FC236}">
                <a16:creationId xmlns:a16="http://schemas.microsoft.com/office/drawing/2014/main" id="{C147890B-0E63-2355-7216-20C54C244A64}"/>
              </a:ext>
            </a:extLst>
          </p:cNvPr>
          <p:cNvPicPr>
            <a:picLocks noChangeAspect="1"/>
          </p:cNvPicPr>
          <p:nvPr/>
        </p:nvPicPr>
        <p:blipFill>
          <a:blip r:embed="rId5"/>
          <a:stretch>
            <a:fillRect/>
          </a:stretch>
        </p:blipFill>
        <p:spPr>
          <a:xfrm>
            <a:off x="6754835" y="6510578"/>
            <a:ext cx="2414225" cy="890093"/>
          </a:xfrm>
          <a:prstGeom prst="rect">
            <a:avLst/>
          </a:prstGeom>
        </p:spPr>
      </p:pic>
    </p:spTree>
    <p:extLst>
      <p:ext uri="{BB962C8B-B14F-4D97-AF65-F5344CB8AC3E}">
        <p14:creationId xmlns:p14="http://schemas.microsoft.com/office/powerpoint/2010/main" val="293940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TotalTime>
  <Words>1643</Words>
  <Application>Microsoft Office PowerPoint</Application>
  <PresentationFormat>Custom</PresentationFormat>
  <Paragraphs>181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Aharoni</vt:lpstr>
      <vt:lpstr>Arial</vt:lpstr>
      <vt:lpstr>Calibri</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Feliciano</dc:creator>
  <cp:lastModifiedBy>Mayra Ramos Del Rio</cp:lastModifiedBy>
  <cp:revision>7</cp:revision>
  <dcterms:created xsi:type="dcterms:W3CDTF">2023-06-29T13:20:03Z</dcterms:created>
  <dcterms:modified xsi:type="dcterms:W3CDTF">2023-10-25T13:07:46Z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2023-06-29T00:00:00Z</vt:filetime>
  </property>
  <property fmtid="{D5CDD505-2E9C-101B-9397-08002B2CF9AE}" pid="3" name="Creator">
    <vt:lpwstr>Adobe InDesign 18.3 (Macintosh)</vt:lpwstr>
  </property>
  <property fmtid="{D5CDD505-2E9C-101B-9397-08002B2CF9AE}" pid="4" name="LastSaved">
    <vt:filetime>2023-06-29T00:00:00Z</vt:filetime>
  </property>
  <property fmtid="{D5CDD505-2E9C-101B-9397-08002B2CF9AE}" pid="5" name="Producer">
    <vt:lpwstr>Adobe PDF Library 17.0</vt:lpwstr>
  </property>
</Properties>
</file>